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63"/>
  </p:notesMasterIdLst>
  <p:sldIdLst>
    <p:sldId id="256" r:id="rId3"/>
    <p:sldId id="261" r:id="rId4"/>
    <p:sldId id="2142532815" r:id="rId5"/>
    <p:sldId id="2142532777" r:id="rId6"/>
    <p:sldId id="2142532778" r:id="rId7"/>
    <p:sldId id="2142532779" r:id="rId8"/>
    <p:sldId id="2142532780" r:id="rId9"/>
    <p:sldId id="2142532781" r:id="rId10"/>
    <p:sldId id="2142532782" r:id="rId11"/>
    <p:sldId id="2142532783" r:id="rId12"/>
    <p:sldId id="2142532785" r:id="rId13"/>
    <p:sldId id="2142532786" r:id="rId14"/>
    <p:sldId id="2142532787" r:id="rId15"/>
    <p:sldId id="2142532788" r:id="rId16"/>
    <p:sldId id="2142532790" r:id="rId17"/>
    <p:sldId id="2142532791" r:id="rId18"/>
    <p:sldId id="2142532792" r:id="rId19"/>
    <p:sldId id="2142532793" r:id="rId20"/>
    <p:sldId id="2142532794" r:id="rId21"/>
    <p:sldId id="2142532799" r:id="rId22"/>
    <p:sldId id="2142532800" r:id="rId23"/>
    <p:sldId id="2142532801" r:id="rId24"/>
    <p:sldId id="2142532803" r:id="rId25"/>
    <p:sldId id="2142532804" r:id="rId26"/>
    <p:sldId id="2142532776" r:id="rId27"/>
    <p:sldId id="2142532805" r:id="rId28"/>
    <p:sldId id="263" r:id="rId29"/>
    <p:sldId id="264" r:id="rId30"/>
    <p:sldId id="265" r:id="rId31"/>
    <p:sldId id="266" r:id="rId32"/>
    <p:sldId id="267" r:id="rId33"/>
    <p:sldId id="2142532817" r:id="rId34"/>
    <p:sldId id="2142532816" r:id="rId35"/>
    <p:sldId id="2142532818" r:id="rId36"/>
    <p:sldId id="269" r:id="rId37"/>
    <p:sldId id="2142532825" r:id="rId38"/>
    <p:sldId id="2142532826" r:id="rId39"/>
    <p:sldId id="2142532827" r:id="rId40"/>
    <p:sldId id="271" r:id="rId41"/>
    <p:sldId id="2142532828" r:id="rId42"/>
    <p:sldId id="2142532829" r:id="rId43"/>
    <p:sldId id="272" r:id="rId44"/>
    <p:sldId id="273" r:id="rId45"/>
    <p:sldId id="276" r:id="rId46"/>
    <p:sldId id="277" r:id="rId47"/>
    <p:sldId id="278" r:id="rId48"/>
    <p:sldId id="279" r:id="rId49"/>
    <p:sldId id="296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2" r:id="rId6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64"/>
    </p:embeddedFont>
    <p:embeddedFont>
      <p:font typeface="Average" panose="020B0604020202020204" charset="0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open sans" panose="020B0606030504020204" pitchFamily="34" charset="0"/>
      <p:regular r:id="rId72"/>
      <p:bold r:id="rId73"/>
      <p:italic r:id="rId74"/>
      <p:boldItalic r:id="rId75"/>
    </p:embeddedFont>
    <p:embeddedFont>
      <p:font typeface="Oswald" panose="00000500000000000000" pitchFamily="2" charset="0"/>
      <p:regular r:id="rId76"/>
      <p:bold r:id="rId77"/>
    </p:embeddedFont>
    <p:embeddedFont>
      <p:font typeface="Roboto Mono" panose="00000009000000000000" pitchFamily="49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3.fntdata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f159ee4b5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f159ee4b5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732502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732502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327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732502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732502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97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732502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732502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024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c235de3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c235de3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c235de3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c235de3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894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c1eed63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c1eed63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c1eed63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c1eed63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be732502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be732502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c235de32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c235de32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e732502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e732502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d1de9ef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d1de9ef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be732502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be732502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be732502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be732502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538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c235de32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c235de32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be732502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be732502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be732502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be732502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be732502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be732502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c235de32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c235de32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be732502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be732502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be732502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be732502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be732502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be732502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f9759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f9759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f159ee4b5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f159ee4b5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c235de3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c235de3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f15c31f1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f15c31f1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f15c31f1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f15c31f1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bf50905d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bf50905d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c235de3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c235de3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c235de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c235de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c235de3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c235de32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c235de3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c235de3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89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732502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732502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228600" y="171450"/>
            <a:ext cx="8686800" cy="3543300"/>
          </a:xfrm>
          <a:prstGeom prst="rect">
            <a:avLst/>
          </a:prstGeom>
          <a:solidFill>
            <a:srgbClr val="1C5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4"/>
          <p:cNvSpPr>
            <a:spLocks noGrp="1"/>
          </p:cNvSpPr>
          <p:nvPr userDrawn="1">
            <p:ph type="ctrTitle" hasCustomPrompt="1"/>
          </p:nvPr>
        </p:nvSpPr>
        <p:spPr>
          <a:xfrm>
            <a:off x="616350" y="1131570"/>
            <a:ext cx="7772400" cy="1097280"/>
          </a:xfrm>
        </p:spPr>
        <p:txBody>
          <a:bodyPr tIns="0" rIns="0" bIns="0" anchor="t" anchorCtr="0">
            <a:noAutofit/>
          </a:bodyPr>
          <a:lstStyle>
            <a:lvl1pPr>
              <a:lnSpc>
                <a:spcPts val="4500"/>
              </a:lnSpc>
              <a:defRPr sz="396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Can </a:t>
            </a:r>
            <a:br>
              <a:rPr lang="en-US"/>
            </a:br>
            <a:r>
              <a:rPr lang="en-US"/>
              <a:t>Wrap Lines</a:t>
            </a:r>
          </a:p>
        </p:txBody>
      </p:sp>
      <p:sp>
        <p:nvSpPr>
          <p:cNvPr id="12" name="Subtitle 5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6350" y="2400300"/>
            <a:ext cx="7772400" cy="377190"/>
          </a:xfrm>
        </p:spPr>
        <p:txBody>
          <a:bodyPr tIns="0" rIns="0" bIns="0">
            <a:noAutofit/>
          </a:bodyPr>
          <a:lstStyle>
            <a:lvl1pPr marL="0" marR="0" indent="0" algn="l" defTabSz="8229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700" b="1">
                <a:solidFill>
                  <a:srgbClr val="5BC6E8"/>
                </a:solidFill>
              </a:defRPr>
            </a:lvl1pPr>
          </a:lstStyle>
          <a:p>
            <a:r>
              <a:rPr lang="en-US"/>
              <a:t>Add Subhead Here</a:t>
            </a:r>
          </a:p>
        </p:txBody>
      </p:sp>
      <p:pic>
        <p:nvPicPr>
          <p:cNvPr id="6" name="Picture 5" descr="NandEagle Horiz OYS 3C.nw_print.eps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80510"/>
            <a:ext cx="1755648" cy="6858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6963" y="4129752"/>
            <a:ext cx="364520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 userDrawn="1"/>
        </p:nvCxnSpPr>
        <p:spPr>
          <a:xfrm>
            <a:off x="381000" y="4698921"/>
            <a:ext cx="8458200" cy="0"/>
          </a:xfrm>
          <a:prstGeom prst="line">
            <a:avLst/>
          </a:prstGeom>
          <a:ln w="6350">
            <a:solidFill>
              <a:srgbClr val="C9CA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 userDrawn="1">
            <p:ph idx="1"/>
          </p:nvPr>
        </p:nvSpPr>
        <p:spPr>
          <a:xfrm>
            <a:off x="457200" y="1268730"/>
            <a:ext cx="8382000" cy="3017520"/>
          </a:xfrm>
        </p:spPr>
        <p:txBody>
          <a:bodyPr>
            <a:normAutofit/>
          </a:bodyPr>
          <a:lstStyle>
            <a:lvl1pPr marL="170260" indent="-170260">
              <a:buClr>
                <a:srgbClr val="002B45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27013" indent="-227013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Text appears here</a:t>
            </a:r>
          </a:p>
          <a:p>
            <a:pPr lvl="1">
              <a:buNone/>
            </a:pPr>
            <a:endParaRPr lang="en-US">
              <a:solidFill>
                <a:srgbClr val="747678"/>
              </a:solidFill>
            </a:endParaRPr>
          </a:p>
          <a:p>
            <a:pPr marL="227013" indent="-227013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The content is bulleted, but the bullets can be removed</a:t>
            </a:r>
          </a:p>
          <a:p>
            <a:pPr marL="410052" lvl="1" indent="-205740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Sub bullet</a:t>
            </a:r>
          </a:p>
          <a:p>
            <a:pPr marL="614363" lvl="2" indent="-204312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Sub bullet</a:t>
            </a:r>
          </a:p>
          <a:p>
            <a:pPr marL="820103" lvl="3" indent="-205740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Sub bullet</a:t>
            </a:r>
          </a:p>
          <a:p>
            <a:pPr marL="1032987" lvl="4" indent="-212885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Sub bullet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2901"/>
            <a:ext cx="8382000" cy="720089"/>
          </a:xfrm>
        </p:spPr>
        <p:txBody>
          <a:bodyPr bIns="0" anchor="b" anchorCtr="0">
            <a:noAutofit/>
          </a:bodyPr>
          <a:lstStyle>
            <a:lvl1pPr algn="l">
              <a:lnSpc>
                <a:spcPts val="3060"/>
              </a:lnSpc>
              <a:spcAft>
                <a:spcPts val="0"/>
              </a:spcAft>
              <a:defRPr sz="2700" b="0" baseline="0">
                <a:solidFill>
                  <a:srgbClr val="5BC6E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Headline (30 pt, Arial) headline </a:t>
            </a:r>
            <a:br>
              <a:rPr lang="en-US"/>
            </a:br>
            <a:r>
              <a:rPr lang="en-US"/>
              <a:t>can wrap if necessary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F43AC3-29F8-4A69-9FC3-313003D4DAC3}"/>
              </a:ext>
            </a:extLst>
          </p:cNvPr>
          <p:cNvSpPr txBox="1">
            <a:spLocks/>
          </p:cNvSpPr>
          <p:nvPr userDrawn="1"/>
        </p:nvSpPr>
        <p:spPr>
          <a:xfrm>
            <a:off x="8077200" y="4788257"/>
            <a:ext cx="762000" cy="194297"/>
          </a:xfrm>
          <a:prstGeom prst="rect">
            <a:avLst/>
          </a:prstGeom>
        </p:spPr>
        <p:txBody>
          <a:bodyPr vert="horz" lIns="68580" tIns="34290" rIns="68580" bIns="3429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solidFill>
                  <a:srgbClr val="74767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99C07-6774-7B4C-A880-8CAF4048FB67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56954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381000" y="4698921"/>
            <a:ext cx="8458200" cy="0"/>
          </a:xfrm>
          <a:prstGeom prst="line">
            <a:avLst/>
          </a:prstGeom>
          <a:ln w="6350">
            <a:solidFill>
              <a:srgbClr val="C9CA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276351"/>
            <a:ext cx="8382000" cy="476249"/>
          </a:xfrm>
        </p:spPr>
        <p:txBody>
          <a:bodyPr>
            <a:noAutofit/>
          </a:bodyPr>
          <a:lstStyle>
            <a:lvl1pPr>
              <a:defRPr sz="2700">
                <a:solidFill>
                  <a:srgbClr val="5BC6E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/>
              <a:t>Contents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idx="4294967295"/>
          </p:nvPr>
        </p:nvSpPr>
        <p:spPr>
          <a:xfrm>
            <a:off x="457200" y="1954530"/>
            <a:ext cx="8382000" cy="227457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  <a:defRPr/>
            </a:pPr>
            <a:r>
              <a:rPr lang="en-US" sz="2160" b="1">
                <a:solidFill>
                  <a:srgbClr val="002B45"/>
                </a:solidFill>
              </a:rPr>
              <a:t>Section I header here</a:t>
            </a:r>
            <a:br>
              <a:rPr lang="en-US" sz="945"/>
            </a:br>
            <a:r>
              <a:rPr lang="en-US" sz="1800">
                <a:solidFill>
                  <a:srgbClr val="747678"/>
                </a:solidFill>
              </a:rPr>
              <a:t>Descriptive text here</a:t>
            </a:r>
          </a:p>
          <a:p>
            <a:pPr lvl="0">
              <a:defRPr/>
            </a:pPr>
            <a:endParaRPr lang="en-US" sz="1080">
              <a:solidFill>
                <a:srgbClr val="002B45"/>
              </a:solidFill>
            </a:endParaRPr>
          </a:p>
          <a:p>
            <a:pPr marL="0" lvl="0" indent="0">
              <a:buNone/>
              <a:defRPr/>
            </a:pPr>
            <a:r>
              <a:rPr lang="en-US" sz="2160" b="1">
                <a:solidFill>
                  <a:srgbClr val="002B45"/>
                </a:solidFill>
              </a:rPr>
              <a:t>Section II header here</a:t>
            </a:r>
            <a:br>
              <a:rPr lang="en-US" sz="2160">
                <a:solidFill>
                  <a:srgbClr val="002B45"/>
                </a:solidFill>
              </a:rPr>
            </a:br>
            <a:r>
              <a:rPr lang="en-US" sz="1800">
                <a:solidFill>
                  <a:srgbClr val="747678"/>
                </a:solidFill>
              </a:rPr>
              <a:t>Descriptive text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58ACF-3AE4-419A-B1B4-8B7DFD5B1A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5" y="4746485"/>
            <a:ext cx="252982" cy="314133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BB92D7F-1BCD-483E-B6CF-85E71419528A}"/>
              </a:ext>
            </a:extLst>
          </p:cNvPr>
          <p:cNvSpPr txBox="1">
            <a:spLocks/>
          </p:cNvSpPr>
          <p:nvPr userDrawn="1"/>
        </p:nvSpPr>
        <p:spPr>
          <a:xfrm>
            <a:off x="8077200" y="4788257"/>
            <a:ext cx="762000" cy="194297"/>
          </a:xfrm>
          <a:prstGeom prst="rect">
            <a:avLst/>
          </a:prstGeom>
        </p:spPr>
        <p:txBody>
          <a:bodyPr vert="horz" lIns="68580" tIns="34290" rIns="68580" bIns="3429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solidFill>
                  <a:srgbClr val="74767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99C07-6774-7B4C-A880-8CAF4048FB67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0790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3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 userDrawn="1"/>
        </p:nvSpPr>
        <p:spPr>
          <a:xfrm>
            <a:off x="2057400" y="4838763"/>
            <a:ext cx="3048000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10" baseline="0">
              <a:solidFill>
                <a:srgbClr val="58595B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457200" y="4857750"/>
            <a:ext cx="8229600" cy="1191"/>
          </a:xfrm>
          <a:prstGeom prst="line">
            <a:avLst/>
          </a:prstGeom>
          <a:ln w="6350">
            <a:solidFill>
              <a:srgbClr val="C9CA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 userDrawn="1"/>
        </p:nvSpPr>
        <p:spPr>
          <a:xfrm>
            <a:off x="228600" y="171450"/>
            <a:ext cx="8686800" cy="4800600"/>
          </a:xfrm>
          <a:prstGeom prst="rect">
            <a:avLst/>
          </a:prstGeom>
          <a:solidFill>
            <a:srgbClr val="1C5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ctrTitle" hasCustomPrompt="1"/>
          </p:nvPr>
        </p:nvSpPr>
        <p:spPr>
          <a:xfrm>
            <a:off x="685800" y="1680210"/>
            <a:ext cx="7772400" cy="1097280"/>
          </a:xfrm>
        </p:spPr>
        <p:txBody>
          <a:bodyPr tIns="0" rIns="0" bIns="0" anchor="t" anchorCtr="0">
            <a:noAutofit/>
          </a:bodyPr>
          <a:lstStyle>
            <a:lvl1pPr>
              <a:lnSpc>
                <a:spcPts val="4500"/>
              </a:lnSpc>
              <a:defRPr sz="396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 Can </a:t>
            </a:r>
            <a:br>
              <a:rPr lang="en-US"/>
            </a:br>
            <a:r>
              <a:rPr lang="en-US"/>
              <a:t>Wrap Lines</a:t>
            </a:r>
          </a:p>
        </p:txBody>
      </p:sp>
      <p:sp>
        <p:nvSpPr>
          <p:cNvPr id="8" name="Subtitle 5"/>
          <p:cNvSpPr>
            <a:spLocks noGrp="1"/>
          </p:cNvSpPr>
          <p:nvPr>
            <p:ph type="subTitle" idx="1" hasCustomPrompt="1"/>
          </p:nvPr>
        </p:nvSpPr>
        <p:spPr>
          <a:xfrm>
            <a:off x="685800" y="2948940"/>
            <a:ext cx="7772400" cy="377190"/>
          </a:xfrm>
        </p:spPr>
        <p:txBody>
          <a:bodyPr tIns="0" rIns="0" bIns="0">
            <a:noAutofit/>
          </a:bodyPr>
          <a:lstStyle>
            <a:lvl1pPr marL="0" marR="0" indent="0" algn="l" defTabSz="82296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700" b="1">
                <a:solidFill>
                  <a:srgbClr val="5BC6E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Subhead Here</a:t>
            </a:r>
          </a:p>
        </p:txBody>
      </p:sp>
    </p:spTree>
    <p:extLst>
      <p:ext uri="{BB962C8B-B14F-4D97-AF65-F5344CB8AC3E}">
        <p14:creationId xmlns:p14="http://schemas.microsoft.com/office/powerpoint/2010/main" val="683883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017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rgbClr val="253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160054" y="4746605"/>
            <a:ext cx="8838008" cy="0"/>
          </a:xfrm>
          <a:prstGeom prst="line">
            <a:avLst/>
          </a:prstGeom>
          <a:ln w="6350">
            <a:solidFill>
              <a:srgbClr val="40DAC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9409" y="135972"/>
            <a:ext cx="8828655" cy="482474"/>
          </a:xfrm>
          <a:prstGeom prst="rect">
            <a:avLst/>
          </a:prstGeom>
        </p:spPr>
        <p:txBody>
          <a:bodyPr bIns="0" anchor="t" anchorCtr="0">
            <a:noAutofit/>
          </a:bodyPr>
          <a:lstStyle>
            <a:lvl1pPr algn="l">
              <a:lnSpc>
                <a:spcPts val="3400"/>
              </a:lnSpc>
              <a:spcAft>
                <a:spcPts val="0"/>
              </a:spcAft>
              <a:defRPr sz="2400" b="0" baseline="0">
                <a:solidFill>
                  <a:srgbClr val="40DAC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Headline (30 pt, Arial) headline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A5C56-4333-F644-A870-B5E9243D7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668" y="4812749"/>
            <a:ext cx="205169" cy="2684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560E935-B7F8-4C23-90E3-D28C43B3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218" y="4812749"/>
            <a:ext cx="370844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23B99C07-6774-7B4C-A880-8CAF4048FB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229F60CA-C470-456C-B77B-759C873A8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294" y="4816694"/>
            <a:ext cx="81019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 b="1">
                <a:solidFill>
                  <a:schemeClr val="bg1"/>
                </a:solidFill>
                <a:latin typeface="+mn-lt"/>
              </a:defRPr>
            </a:lvl1pPr>
          </a:lstStyle>
          <a:p>
            <a:fld id="{C131D0EB-7EFD-5B4A-97CF-DEB1324C1B69}" type="datetime4">
              <a:rPr lang="en-US" smtClean="0"/>
              <a:pPr/>
              <a:t>January 15, 2023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5901E5-8CE8-46F8-BE89-A42C914333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74171" y="694988"/>
            <a:ext cx="8828654" cy="4016826"/>
          </a:xfrm>
          <a:prstGeom prst="rect">
            <a:avLst/>
          </a:prstGeom>
        </p:spPr>
        <p:txBody>
          <a:bodyPr>
            <a:normAutofit/>
          </a:bodyPr>
          <a:lstStyle>
            <a:lvl1pPr marL="170260" indent="-170260">
              <a:buClr>
                <a:srgbClr val="002B45"/>
              </a:buClr>
              <a:buFont typeface="Wingdings" panose="05000000000000000000" pitchFamily="2" charset="2"/>
              <a:buChar char="§"/>
              <a:defRPr sz="1350">
                <a:solidFill>
                  <a:schemeClr val="bg1"/>
                </a:solidFill>
              </a:defRPr>
            </a:lvl1pPr>
            <a:lvl2pPr marL="569908" indent="-342900">
              <a:buClr>
                <a:srgbClr val="40DAC5"/>
              </a:buClr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</a:defRPr>
            </a:lvl2pPr>
            <a:lvl3pPr>
              <a:buClr>
                <a:srgbClr val="40DAC5"/>
              </a:buClr>
              <a:defRPr sz="1350">
                <a:solidFill>
                  <a:schemeClr val="bg1"/>
                </a:solidFill>
              </a:defRPr>
            </a:lvl3pPr>
            <a:lvl4pPr>
              <a:defRPr sz="2000"/>
            </a:lvl4pPr>
            <a:lvl5pPr>
              <a:buClr>
                <a:srgbClr val="40DAC5"/>
              </a:buClr>
              <a:defRPr sz="1200">
                <a:solidFill>
                  <a:schemeClr val="bg1"/>
                </a:solidFill>
              </a:defRPr>
            </a:lvl5pPr>
          </a:lstStyle>
          <a:p>
            <a:pPr marL="227013" indent="-227013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Text appears here</a:t>
            </a:r>
          </a:p>
          <a:p>
            <a:pPr marL="227013" indent="-227013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The content is bulleted, but the bullets can be removed</a:t>
            </a:r>
          </a:p>
          <a:p>
            <a:pPr marL="455602" lvl="1" indent="-228594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Sub bullet</a:t>
            </a:r>
          </a:p>
          <a:p>
            <a:pPr marL="682608" lvl="2" indent="-227007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Sub bullet</a:t>
            </a:r>
          </a:p>
          <a:p>
            <a:pPr marL="1147734" lvl="4" indent="-236532">
              <a:buClr>
                <a:srgbClr val="002B45"/>
              </a:buClr>
            </a:pPr>
            <a:r>
              <a:rPr lang="en-US">
                <a:solidFill>
                  <a:srgbClr val="747678"/>
                </a:solidFill>
              </a:rPr>
              <a:t>Sub bullet</a:t>
            </a:r>
          </a:p>
        </p:txBody>
      </p:sp>
    </p:spTree>
    <p:extLst>
      <p:ext uri="{BB962C8B-B14F-4D97-AF65-F5344CB8AC3E}">
        <p14:creationId xmlns:p14="http://schemas.microsoft.com/office/powerpoint/2010/main" val="769966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E3297BA-5EF6-48AC-9502-3A53B8EF0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CAC64-28DC-4B3E-B86B-469B65177C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40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1FB4BD-4270-4E12-99C5-10D16EB0B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03CB50-5BAD-4373-A69B-A80D09E738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625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4438C-79BD-1646-8B9E-18CEB831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BDDE-856C-2F40-9CE6-17FF9F969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6879E-3EF9-7F47-B1D1-58456D2C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FED36-9F06-BF41-9A84-3174F2CFDC07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0612-3EA1-E14E-AFBF-7B08A16D7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0F001-5083-4E46-9847-5E0EBC2F7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6B0CF-9BB2-D148-A298-FB1733FC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plus/DockerDoj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javaplus/KubernetesDoj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pngimg.com/download/25955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pngimg.com/download/25955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pngimg.com/download/25955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ntainers.org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encontainers/runtime-spec" TargetMode="External"/><Relationship Id="rId5" Type="http://schemas.openxmlformats.org/officeDocument/2006/relationships/hyperlink" Target="https://github.com/opencontainers/distribution-spec/blob/master/spec.md" TargetMode="External"/><Relationship Id="rId4" Type="http://schemas.openxmlformats.org/officeDocument/2006/relationships/hyperlink" Target="https://github.com/opencontainers/image-spec/blob/master/spec.m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avaplus/DockerDojo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www.deviantart.com/fluffgar/art/File-Folder-184123902" TargetMode="Externa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2595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pngimg.com/download/2595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docker.internal:6443/apis/extensions/v1beta1/namespaces/default/deployments/cn-dem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yer/kubernetes-pattern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demy.com/course/certified-kubernetes-application-developer/" TargetMode="External"/><Relationship Id="rId4" Type="http://schemas.openxmlformats.org/officeDocument/2006/relationships/hyperlink" Target="https://www.katacod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plus/DockerDojo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 and Kubernetes</a:t>
            </a:r>
            <a:br>
              <a:rPr lang="en" dirty="0"/>
            </a:br>
            <a:r>
              <a:rPr lang="en" dirty="0"/>
              <a:t>Dojo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14363"/>
            <a:ext cx="7801500" cy="1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>
                <a:hlinkClick r:id="rId3"/>
              </a:rPr>
              <a:t>https://github.com/javaplus/DockerDojo</a:t>
            </a:r>
            <a:endParaRPr lang="en-US" sz="1800" dirty="0"/>
          </a:p>
          <a:p>
            <a:pPr marL="0" lvl="0" indent="0"/>
            <a:r>
              <a:rPr lang="en-US" sz="1800" dirty="0">
                <a:hlinkClick r:id="rId4"/>
              </a:rPr>
              <a:t>https://github.com/javaplus/KubernetesDojo</a:t>
            </a:r>
            <a:endParaRPr lang="en-US" sz="1800" dirty="0"/>
          </a:p>
          <a:p>
            <a:pPr marL="0" lvl="0" indent="0"/>
            <a:endParaRPr lang="en-US"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Please Verify Your installations by following the “Testing your Installation”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at the link above.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458275" y="259675"/>
            <a:ext cx="55311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Barry Tarlton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6441" y="136876"/>
            <a:ext cx="1006301" cy="97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3766" y="1193894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3941180" y="714735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3447808" y="1505433"/>
            <a:ext cx="2285999" cy="296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87" y="1535816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4572000" y="2007638"/>
            <a:ext cx="1073552" cy="1220225"/>
            <a:chOff x="4637590" y="2917502"/>
            <a:chExt cx="3013275" cy="283778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8" y="4627945"/>
              <a:ext cx="2743199" cy="1127341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099" y="3387408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4619026" y="4087224"/>
            <a:ext cx="977330" cy="27699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135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</p:spTree>
    <p:extLst>
      <p:ext uri="{BB962C8B-B14F-4D97-AF65-F5344CB8AC3E}">
        <p14:creationId xmlns:p14="http://schemas.microsoft.com/office/powerpoint/2010/main" val="13037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3766" y="1193894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3941180" y="714735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3447808" y="1505433"/>
            <a:ext cx="2285999" cy="296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87" y="1535816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4572000" y="2007638"/>
            <a:ext cx="1073552" cy="1220225"/>
            <a:chOff x="4637590" y="2917502"/>
            <a:chExt cx="3013275" cy="283778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8" y="4627945"/>
              <a:ext cx="2743199" cy="1127341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099" y="3387408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4619026" y="4087224"/>
            <a:ext cx="977330" cy="27699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135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3622292" y="2518484"/>
            <a:ext cx="707231" cy="877247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</p:spTree>
    <p:extLst>
      <p:ext uri="{BB962C8B-B14F-4D97-AF65-F5344CB8AC3E}">
        <p14:creationId xmlns:p14="http://schemas.microsoft.com/office/powerpoint/2010/main" val="1664029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767" y="1002286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1038181" y="523127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544810" y="1313825"/>
            <a:ext cx="2285999" cy="296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188" y="1344207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1669001" y="1816030"/>
            <a:ext cx="1073552" cy="1220225"/>
            <a:chOff x="4637590" y="2917502"/>
            <a:chExt cx="3013275" cy="283778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8" y="4627945"/>
              <a:ext cx="2743199" cy="1127341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100" y="3195800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1716027" y="3895615"/>
            <a:ext cx="977330" cy="27699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135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719293" y="2326876"/>
            <a:ext cx="707231" cy="877247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</p:spTree>
    <p:extLst>
      <p:ext uri="{BB962C8B-B14F-4D97-AF65-F5344CB8AC3E}">
        <p14:creationId xmlns:p14="http://schemas.microsoft.com/office/powerpoint/2010/main" val="333645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767" y="856381"/>
            <a:ext cx="1867943" cy="24993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530465" y="523126"/>
            <a:ext cx="1771632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Development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497173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79" y="993383"/>
            <a:ext cx="260481" cy="2554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1355035" y="1345617"/>
            <a:ext cx="913769" cy="1050431"/>
            <a:chOff x="4637590" y="2917502"/>
            <a:chExt cx="3013275" cy="2730482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431" y="2369852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1301380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634736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</p:spTree>
    <p:extLst>
      <p:ext uri="{BB962C8B-B14F-4D97-AF65-F5344CB8AC3E}">
        <p14:creationId xmlns:p14="http://schemas.microsoft.com/office/powerpoint/2010/main" val="160439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767" y="856381"/>
            <a:ext cx="1867943" cy="24993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529565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Development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497173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79" y="993383"/>
            <a:ext cx="260481" cy="2554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1355035" y="1345617"/>
            <a:ext cx="913769" cy="1050431"/>
            <a:chOff x="4637590" y="2917502"/>
            <a:chExt cx="3013275" cy="2730482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431" y="2369852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1301380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634736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  <p:pic>
        <p:nvPicPr>
          <p:cNvPr id="13" name="Picture 33" descr="A picture containing person, dog, holding, mammal&#10;&#10;Description automatically generated">
            <a:extLst>
              <a:ext uri="{FF2B5EF4-FFF2-40B4-BE49-F238E27FC236}">
                <a16:creationId xmlns:a16="http://schemas.microsoft.com/office/drawing/2014/main" id="{BF080DE1-0E15-4392-B188-3EEC2908F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81" y="3297868"/>
            <a:ext cx="1741899" cy="17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767" y="856381"/>
            <a:ext cx="1867943" cy="24993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529565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Development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497173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79" y="993383"/>
            <a:ext cx="260481" cy="2554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1355035" y="1345617"/>
            <a:ext cx="913769" cy="1050431"/>
            <a:chOff x="4637590" y="2917502"/>
            <a:chExt cx="3013275" cy="2730482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431" y="2369852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1301380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634736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  <p:pic>
        <p:nvPicPr>
          <p:cNvPr id="13" name="Picture 33" descr="A picture containing person, dog, holding, mammal&#10;&#10;Description automatically generated">
            <a:extLst>
              <a:ext uri="{FF2B5EF4-FFF2-40B4-BE49-F238E27FC236}">
                <a16:creationId xmlns:a16="http://schemas.microsoft.com/office/drawing/2014/main" id="{BF080DE1-0E15-4392-B188-3EEC2908F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81" y="3297868"/>
            <a:ext cx="1741899" cy="1741899"/>
          </a:xfrm>
          <a:prstGeom prst="rect">
            <a:avLst/>
          </a:prstGeom>
        </p:spPr>
      </p:pic>
      <p:pic>
        <p:nvPicPr>
          <p:cNvPr id="1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BF119C55-0B9C-422A-9311-30B8FCAE7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38171" y="856381"/>
            <a:ext cx="1867943" cy="2499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53B145-1729-4EFD-82D9-C733B155BC34}"/>
              </a:ext>
            </a:extLst>
          </p:cNvPr>
          <p:cNvSpPr txBox="1"/>
          <p:nvPr/>
        </p:nvSpPr>
        <p:spPr>
          <a:xfrm>
            <a:off x="3656969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Test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16E5ED-64C7-441B-8BE9-2BACF703413F}"/>
              </a:ext>
            </a:extLst>
          </p:cNvPr>
          <p:cNvSpPr/>
          <p:nvPr/>
        </p:nvSpPr>
        <p:spPr>
          <a:xfrm>
            <a:off x="3624577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7" name="Picture 2" descr="Icon&#10;&#10;Description automatically generated">
            <a:extLst>
              <a:ext uri="{FF2B5EF4-FFF2-40B4-BE49-F238E27FC236}">
                <a16:creationId xmlns:a16="http://schemas.microsoft.com/office/drawing/2014/main" id="{F679314D-F858-4990-9D15-BC585C8A1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8054">
            <a:off x="4885183" y="993383"/>
            <a:ext cx="260481" cy="25541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06884CB-FC2E-41D3-A621-40BB870B9CB3}"/>
              </a:ext>
            </a:extLst>
          </p:cNvPr>
          <p:cNvGrpSpPr/>
          <p:nvPr/>
        </p:nvGrpSpPr>
        <p:grpSpPr>
          <a:xfrm>
            <a:off x="4482439" y="1345617"/>
            <a:ext cx="913769" cy="1050431"/>
            <a:chOff x="4637590" y="2917502"/>
            <a:chExt cx="3013275" cy="2730482"/>
          </a:xfrm>
        </p:grpSpPr>
        <p:pic>
          <p:nvPicPr>
            <p:cNvPr id="19" name="Picture 18" descr="Application Code">
              <a:extLst>
                <a:ext uri="{FF2B5EF4-FFF2-40B4-BE49-F238E27FC236}">
                  <a16:creationId xmlns:a16="http://schemas.microsoft.com/office/drawing/2014/main" id="{C7682505-5E14-4F43-A11D-08AA9C398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82137A26-167D-43CF-B1CA-1C7318009DAD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21" name="Picture 4" descr="Text&#10;&#10;Description automatically generated">
            <a:extLst>
              <a:ext uri="{FF2B5EF4-FFF2-40B4-BE49-F238E27FC236}">
                <a16:creationId xmlns:a16="http://schemas.microsoft.com/office/drawing/2014/main" id="{414E7513-3CF8-4F0C-947F-89284C023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835" y="2369852"/>
            <a:ext cx="707231" cy="800100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53DE2A61-F1D3-46FD-A2F3-30DB8A2C8FA3}"/>
              </a:ext>
            </a:extLst>
          </p:cNvPr>
          <p:cNvSpPr txBox="1"/>
          <p:nvPr/>
        </p:nvSpPr>
        <p:spPr>
          <a:xfrm>
            <a:off x="4428784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D88896CB-2693-4EE8-8AEC-2A2A9D968A1D}"/>
              </a:ext>
            </a:extLst>
          </p:cNvPr>
          <p:cNvSpPr/>
          <p:nvPr/>
        </p:nvSpPr>
        <p:spPr>
          <a:xfrm>
            <a:off x="3762140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Config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18390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767" y="856381"/>
            <a:ext cx="1867943" cy="24993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529565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Development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497173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79" y="993383"/>
            <a:ext cx="260481" cy="2554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1355035" y="1345617"/>
            <a:ext cx="913769" cy="1050431"/>
            <a:chOff x="4637590" y="2917502"/>
            <a:chExt cx="3013275" cy="2730482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431" y="2369852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1301380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634736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  <p:pic>
        <p:nvPicPr>
          <p:cNvPr id="13" name="Picture 33" descr="A picture containing person, dog, holding, mammal&#10;&#10;Description automatically generated">
            <a:extLst>
              <a:ext uri="{FF2B5EF4-FFF2-40B4-BE49-F238E27FC236}">
                <a16:creationId xmlns:a16="http://schemas.microsoft.com/office/drawing/2014/main" id="{BF080DE1-0E15-4392-B188-3EEC2908F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81" y="3297868"/>
            <a:ext cx="1741899" cy="1741899"/>
          </a:xfrm>
          <a:prstGeom prst="rect">
            <a:avLst/>
          </a:prstGeom>
        </p:spPr>
      </p:pic>
      <p:pic>
        <p:nvPicPr>
          <p:cNvPr id="1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BF119C55-0B9C-422A-9311-30B8FCAE7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38171" y="856381"/>
            <a:ext cx="1867943" cy="2499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53B145-1729-4EFD-82D9-C733B155BC34}"/>
              </a:ext>
            </a:extLst>
          </p:cNvPr>
          <p:cNvSpPr txBox="1"/>
          <p:nvPr/>
        </p:nvSpPr>
        <p:spPr>
          <a:xfrm>
            <a:off x="3656969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Test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16E5ED-64C7-441B-8BE9-2BACF703413F}"/>
              </a:ext>
            </a:extLst>
          </p:cNvPr>
          <p:cNvSpPr/>
          <p:nvPr/>
        </p:nvSpPr>
        <p:spPr>
          <a:xfrm>
            <a:off x="3624577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7" name="Picture 2" descr="Icon&#10;&#10;Description automatically generated">
            <a:extLst>
              <a:ext uri="{FF2B5EF4-FFF2-40B4-BE49-F238E27FC236}">
                <a16:creationId xmlns:a16="http://schemas.microsoft.com/office/drawing/2014/main" id="{F679314D-F858-4990-9D15-BC585C8A1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8054">
            <a:off x="4885183" y="993383"/>
            <a:ext cx="260481" cy="25541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06884CB-FC2E-41D3-A621-40BB870B9CB3}"/>
              </a:ext>
            </a:extLst>
          </p:cNvPr>
          <p:cNvGrpSpPr/>
          <p:nvPr/>
        </p:nvGrpSpPr>
        <p:grpSpPr>
          <a:xfrm>
            <a:off x="4482439" y="1345617"/>
            <a:ext cx="913769" cy="1050431"/>
            <a:chOff x="4637590" y="2917502"/>
            <a:chExt cx="3013275" cy="2730482"/>
          </a:xfrm>
        </p:grpSpPr>
        <p:pic>
          <p:nvPicPr>
            <p:cNvPr id="19" name="Picture 18" descr="Application Code">
              <a:extLst>
                <a:ext uri="{FF2B5EF4-FFF2-40B4-BE49-F238E27FC236}">
                  <a16:creationId xmlns:a16="http://schemas.microsoft.com/office/drawing/2014/main" id="{C7682505-5E14-4F43-A11D-08AA9C398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82137A26-167D-43CF-B1CA-1C7318009DAD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21" name="Picture 4" descr="Text&#10;&#10;Description automatically generated">
            <a:extLst>
              <a:ext uri="{FF2B5EF4-FFF2-40B4-BE49-F238E27FC236}">
                <a16:creationId xmlns:a16="http://schemas.microsoft.com/office/drawing/2014/main" id="{414E7513-3CF8-4F0C-947F-89284C023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835" y="2369852"/>
            <a:ext cx="707231" cy="800100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53DE2A61-F1D3-46FD-A2F3-30DB8A2C8FA3}"/>
              </a:ext>
            </a:extLst>
          </p:cNvPr>
          <p:cNvSpPr txBox="1"/>
          <p:nvPr/>
        </p:nvSpPr>
        <p:spPr>
          <a:xfrm>
            <a:off x="4428784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D88896CB-2693-4EE8-8AEC-2A2A9D968A1D}"/>
              </a:ext>
            </a:extLst>
          </p:cNvPr>
          <p:cNvSpPr/>
          <p:nvPr/>
        </p:nvSpPr>
        <p:spPr>
          <a:xfrm>
            <a:off x="3762140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Config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s</a:t>
            </a:r>
          </a:p>
        </p:txBody>
      </p:sp>
      <p:pic>
        <p:nvPicPr>
          <p:cNvPr id="25" name="Picture 34">
            <a:extLst>
              <a:ext uri="{FF2B5EF4-FFF2-40B4-BE49-F238E27FC236}">
                <a16:creationId xmlns:a16="http://schemas.microsoft.com/office/drawing/2014/main" id="{C4C04E4A-0666-4123-8020-3189BF8DD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8340" y="3253746"/>
            <a:ext cx="1262726" cy="18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2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767" y="856381"/>
            <a:ext cx="1867943" cy="24993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529565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Development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497173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79" y="993383"/>
            <a:ext cx="260481" cy="2554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1355035" y="1345617"/>
            <a:ext cx="913769" cy="1050431"/>
            <a:chOff x="4637590" y="2917502"/>
            <a:chExt cx="3013275" cy="2730482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431" y="2369852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1301380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634736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  <p:pic>
        <p:nvPicPr>
          <p:cNvPr id="13" name="Picture 33" descr="A picture containing person, dog, holding, mammal&#10;&#10;Description automatically generated">
            <a:extLst>
              <a:ext uri="{FF2B5EF4-FFF2-40B4-BE49-F238E27FC236}">
                <a16:creationId xmlns:a16="http://schemas.microsoft.com/office/drawing/2014/main" id="{BF080DE1-0E15-4392-B188-3EEC2908F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81" y="3297868"/>
            <a:ext cx="1741899" cy="1741899"/>
          </a:xfrm>
          <a:prstGeom prst="rect">
            <a:avLst/>
          </a:prstGeom>
        </p:spPr>
      </p:pic>
      <p:pic>
        <p:nvPicPr>
          <p:cNvPr id="1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BF119C55-0B9C-422A-9311-30B8FCAE7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38171" y="856381"/>
            <a:ext cx="1867943" cy="2499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53B145-1729-4EFD-82D9-C733B155BC34}"/>
              </a:ext>
            </a:extLst>
          </p:cNvPr>
          <p:cNvSpPr txBox="1"/>
          <p:nvPr/>
        </p:nvSpPr>
        <p:spPr>
          <a:xfrm>
            <a:off x="3656969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Test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16E5ED-64C7-441B-8BE9-2BACF703413F}"/>
              </a:ext>
            </a:extLst>
          </p:cNvPr>
          <p:cNvSpPr/>
          <p:nvPr/>
        </p:nvSpPr>
        <p:spPr>
          <a:xfrm>
            <a:off x="3624577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7" name="Picture 2" descr="Icon&#10;&#10;Description automatically generated">
            <a:extLst>
              <a:ext uri="{FF2B5EF4-FFF2-40B4-BE49-F238E27FC236}">
                <a16:creationId xmlns:a16="http://schemas.microsoft.com/office/drawing/2014/main" id="{F679314D-F858-4990-9D15-BC585C8A1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8054">
            <a:off x="4885183" y="993383"/>
            <a:ext cx="260481" cy="25541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06884CB-FC2E-41D3-A621-40BB870B9CB3}"/>
              </a:ext>
            </a:extLst>
          </p:cNvPr>
          <p:cNvGrpSpPr/>
          <p:nvPr/>
        </p:nvGrpSpPr>
        <p:grpSpPr>
          <a:xfrm>
            <a:off x="4482439" y="1345617"/>
            <a:ext cx="913769" cy="1050431"/>
            <a:chOff x="4637590" y="2917502"/>
            <a:chExt cx="3013275" cy="2730482"/>
          </a:xfrm>
        </p:grpSpPr>
        <p:pic>
          <p:nvPicPr>
            <p:cNvPr id="19" name="Picture 18" descr="Application Code">
              <a:extLst>
                <a:ext uri="{FF2B5EF4-FFF2-40B4-BE49-F238E27FC236}">
                  <a16:creationId xmlns:a16="http://schemas.microsoft.com/office/drawing/2014/main" id="{C7682505-5E14-4F43-A11D-08AA9C398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82137A26-167D-43CF-B1CA-1C7318009DAD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21" name="Picture 4" descr="Text&#10;&#10;Description automatically generated">
            <a:extLst>
              <a:ext uri="{FF2B5EF4-FFF2-40B4-BE49-F238E27FC236}">
                <a16:creationId xmlns:a16="http://schemas.microsoft.com/office/drawing/2014/main" id="{414E7513-3CF8-4F0C-947F-89284C023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835" y="2369852"/>
            <a:ext cx="707231" cy="800100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53DE2A61-F1D3-46FD-A2F3-30DB8A2C8FA3}"/>
              </a:ext>
            </a:extLst>
          </p:cNvPr>
          <p:cNvSpPr txBox="1"/>
          <p:nvPr/>
        </p:nvSpPr>
        <p:spPr>
          <a:xfrm>
            <a:off x="4428784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D88896CB-2693-4EE8-8AEC-2A2A9D968A1D}"/>
              </a:ext>
            </a:extLst>
          </p:cNvPr>
          <p:cNvSpPr/>
          <p:nvPr/>
        </p:nvSpPr>
        <p:spPr>
          <a:xfrm>
            <a:off x="3762140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Config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s</a:t>
            </a:r>
          </a:p>
        </p:txBody>
      </p:sp>
      <p:pic>
        <p:nvPicPr>
          <p:cNvPr id="25" name="Picture 34">
            <a:extLst>
              <a:ext uri="{FF2B5EF4-FFF2-40B4-BE49-F238E27FC236}">
                <a16:creationId xmlns:a16="http://schemas.microsoft.com/office/drawing/2014/main" id="{C4C04E4A-0666-4123-8020-3189BF8DD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8340" y="3253746"/>
            <a:ext cx="1262726" cy="1886945"/>
          </a:xfrm>
          <a:prstGeom prst="rect">
            <a:avLst/>
          </a:prstGeom>
        </p:spPr>
      </p:pic>
      <p:pic>
        <p:nvPicPr>
          <p:cNvPr id="26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EB70ACC8-F79C-4805-A560-54C2DE5E3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86730" y="856381"/>
            <a:ext cx="1867943" cy="24993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B3FADA-B949-436C-9859-8131E30C85D5}"/>
              </a:ext>
            </a:extLst>
          </p:cNvPr>
          <p:cNvSpPr txBox="1"/>
          <p:nvPr/>
        </p:nvSpPr>
        <p:spPr>
          <a:xfrm>
            <a:off x="6705528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Production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9896D8-8713-4069-9755-90B504819671}"/>
              </a:ext>
            </a:extLst>
          </p:cNvPr>
          <p:cNvSpPr/>
          <p:nvPr/>
        </p:nvSpPr>
        <p:spPr>
          <a:xfrm>
            <a:off x="6673135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9" name="Picture 2" descr="Icon&#10;&#10;Description automatically generated">
            <a:extLst>
              <a:ext uri="{FF2B5EF4-FFF2-40B4-BE49-F238E27FC236}">
                <a16:creationId xmlns:a16="http://schemas.microsoft.com/office/drawing/2014/main" id="{6806A442-CAA0-4180-BEE9-7A18C29BF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33368">
            <a:off x="7933742" y="993383"/>
            <a:ext cx="260481" cy="25541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B50EEA1-73C3-4825-A2B7-741DE12D1085}"/>
              </a:ext>
            </a:extLst>
          </p:cNvPr>
          <p:cNvGrpSpPr/>
          <p:nvPr/>
        </p:nvGrpSpPr>
        <p:grpSpPr>
          <a:xfrm rot="20787293">
            <a:off x="7530997" y="1345615"/>
            <a:ext cx="913769" cy="1050431"/>
            <a:chOff x="4637590" y="2917502"/>
            <a:chExt cx="3013275" cy="2730482"/>
          </a:xfrm>
        </p:grpSpPr>
        <p:pic>
          <p:nvPicPr>
            <p:cNvPr id="33" name="Picture 32" descr="Application Code">
              <a:extLst>
                <a:ext uri="{FF2B5EF4-FFF2-40B4-BE49-F238E27FC236}">
                  <a16:creationId xmlns:a16="http://schemas.microsoft.com/office/drawing/2014/main" id="{50786408-AC1A-41F1-A1DA-4B9662A5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4" name="TextBox 3">
              <a:extLst>
                <a:ext uri="{FF2B5EF4-FFF2-40B4-BE49-F238E27FC236}">
                  <a16:creationId xmlns:a16="http://schemas.microsoft.com/office/drawing/2014/main" id="{3995A8C9-5237-43DD-9EEF-6A90B925C0EA}"/>
                </a:ext>
              </a:extLst>
            </p:cNvPr>
            <p:cNvSpPr txBox="1"/>
            <p:nvPr/>
          </p:nvSpPr>
          <p:spPr>
            <a:xfrm>
              <a:off x="4753335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5" name="Picture 4" descr="Text&#10;&#10;Description automatically generated">
            <a:extLst>
              <a:ext uri="{FF2B5EF4-FFF2-40B4-BE49-F238E27FC236}">
                <a16:creationId xmlns:a16="http://schemas.microsoft.com/office/drawing/2014/main" id="{2F14D0E1-7159-4B35-8455-57D607F11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76731">
            <a:off x="7612393" y="2369852"/>
            <a:ext cx="707231" cy="800100"/>
          </a:xfrm>
          <a:prstGeom prst="rect">
            <a:avLst/>
          </a:prstGeom>
        </p:spPr>
      </p:pic>
      <p:sp>
        <p:nvSpPr>
          <p:cNvPr id="36" name="TextBox 3">
            <a:extLst>
              <a:ext uri="{FF2B5EF4-FFF2-40B4-BE49-F238E27FC236}">
                <a16:creationId xmlns:a16="http://schemas.microsoft.com/office/drawing/2014/main" id="{898CADDB-E1FE-4BF9-9315-D7EFAD293FEF}"/>
              </a:ext>
            </a:extLst>
          </p:cNvPr>
          <p:cNvSpPr txBox="1"/>
          <p:nvPr/>
        </p:nvSpPr>
        <p:spPr>
          <a:xfrm rot="1915000">
            <a:off x="7065556" y="3043765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3D526443-62B4-44EB-93E7-B7040EAD8225}"/>
              </a:ext>
            </a:extLst>
          </p:cNvPr>
          <p:cNvSpPr/>
          <p:nvPr/>
        </p:nvSpPr>
        <p:spPr>
          <a:xfrm>
            <a:off x="6810699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FF00"/>
                </a:solidFill>
                <a:latin typeface="Calibri" panose="020F0502020204030204"/>
              </a:rPr>
              <a:t>Configs</a:t>
            </a:r>
          </a:p>
        </p:txBody>
      </p:sp>
    </p:spTree>
    <p:extLst>
      <p:ext uri="{BB962C8B-B14F-4D97-AF65-F5344CB8AC3E}">
        <p14:creationId xmlns:p14="http://schemas.microsoft.com/office/powerpoint/2010/main" val="299749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767" y="856381"/>
            <a:ext cx="1867943" cy="24993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529565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Development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497173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79" y="993383"/>
            <a:ext cx="260481" cy="2554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1355035" y="1345617"/>
            <a:ext cx="913769" cy="1050431"/>
            <a:chOff x="4637590" y="2917502"/>
            <a:chExt cx="3013275" cy="2730482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431" y="2369852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1301380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634736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  <p:pic>
        <p:nvPicPr>
          <p:cNvPr id="13" name="Picture 33" descr="A picture containing person, dog, holding, mammal&#10;&#10;Description automatically generated">
            <a:extLst>
              <a:ext uri="{FF2B5EF4-FFF2-40B4-BE49-F238E27FC236}">
                <a16:creationId xmlns:a16="http://schemas.microsoft.com/office/drawing/2014/main" id="{BF080DE1-0E15-4392-B188-3EEC2908F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81" y="3297868"/>
            <a:ext cx="1741899" cy="1741899"/>
          </a:xfrm>
          <a:prstGeom prst="rect">
            <a:avLst/>
          </a:prstGeom>
        </p:spPr>
      </p:pic>
      <p:pic>
        <p:nvPicPr>
          <p:cNvPr id="1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BF119C55-0B9C-422A-9311-30B8FCAE7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38171" y="856381"/>
            <a:ext cx="1867943" cy="2499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53B145-1729-4EFD-82D9-C733B155BC34}"/>
              </a:ext>
            </a:extLst>
          </p:cNvPr>
          <p:cNvSpPr txBox="1"/>
          <p:nvPr/>
        </p:nvSpPr>
        <p:spPr>
          <a:xfrm>
            <a:off x="3656969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Test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16E5ED-64C7-441B-8BE9-2BACF703413F}"/>
              </a:ext>
            </a:extLst>
          </p:cNvPr>
          <p:cNvSpPr/>
          <p:nvPr/>
        </p:nvSpPr>
        <p:spPr>
          <a:xfrm>
            <a:off x="3624577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7" name="Picture 2" descr="Icon&#10;&#10;Description automatically generated">
            <a:extLst>
              <a:ext uri="{FF2B5EF4-FFF2-40B4-BE49-F238E27FC236}">
                <a16:creationId xmlns:a16="http://schemas.microsoft.com/office/drawing/2014/main" id="{F679314D-F858-4990-9D15-BC585C8A1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8054">
            <a:off x="4885183" y="993383"/>
            <a:ext cx="260481" cy="25541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06884CB-FC2E-41D3-A621-40BB870B9CB3}"/>
              </a:ext>
            </a:extLst>
          </p:cNvPr>
          <p:cNvGrpSpPr/>
          <p:nvPr/>
        </p:nvGrpSpPr>
        <p:grpSpPr>
          <a:xfrm>
            <a:off x="4482439" y="1345617"/>
            <a:ext cx="913769" cy="1050431"/>
            <a:chOff x="4637590" y="2917502"/>
            <a:chExt cx="3013275" cy="2730482"/>
          </a:xfrm>
        </p:grpSpPr>
        <p:pic>
          <p:nvPicPr>
            <p:cNvPr id="19" name="Picture 18" descr="Application Code">
              <a:extLst>
                <a:ext uri="{FF2B5EF4-FFF2-40B4-BE49-F238E27FC236}">
                  <a16:creationId xmlns:a16="http://schemas.microsoft.com/office/drawing/2014/main" id="{C7682505-5E14-4F43-A11D-08AA9C398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82137A26-167D-43CF-B1CA-1C7318009DAD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21" name="Picture 4" descr="Text&#10;&#10;Description automatically generated">
            <a:extLst>
              <a:ext uri="{FF2B5EF4-FFF2-40B4-BE49-F238E27FC236}">
                <a16:creationId xmlns:a16="http://schemas.microsoft.com/office/drawing/2014/main" id="{414E7513-3CF8-4F0C-947F-89284C023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835" y="2369852"/>
            <a:ext cx="707231" cy="800100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53DE2A61-F1D3-46FD-A2F3-30DB8A2C8FA3}"/>
              </a:ext>
            </a:extLst>
          </p:cNvPr>
          <p:cNvSpPr txBox="1"/>
          <p:nvPr/>
        </p:nvSpPr>
        <p:spPr>
          <a:xfrm>
            <a:off x="4428784" y="3108116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D88896CB-2693-4EE8-8AEC-2A2A9D968A1D}"/>
              </a:ext>
            </a:extLst>
          </p:cNvPr>
          <p:cNvSpPr/>
          <p:nvPr/>
        </p:nvSpPr>
        <p:spPr>
          <a:xfrm>
            <a:off x="3762140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Config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</a:rPr>
              <a:t>s</a:t>
            </a:r>
          </a:p>
        </p:txBody>
      </p:sp>
      <p:pic>
        <p:nvPicPr>
          <p:cNvPr id="25" name="Picture 34">
            <a:extLst>
              <a:ext uri="{FF2B5EF4-FFF2-40B4-BE49-F238E27FC236}">
                <a16:creationId xmlns:a16="http://schemas.microsoft.com/office/drawing/2014/main" id="{C4C04E4A-0666-4123-8020-3189BF8DD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8340" y="3253746"/>
            <a:ext cx="1262726" cy="1886945"/>
          </a:xfrm>
          <a:prstGeom prst="rect">
            <a:avLst/>
          </a:prstGeom>
        </p:spPr>
      </p:pic>
      <p:pic>
        <p:nvPicPr>
          <p:cNvPr id="26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EB70ACC8-F79C-4805-A560-54C2DE5E3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86730" y="856381"/>
            <a:ext cx="1867943" cy="24993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B3FADA-B949-436C-9859-8131E30C85D5}"/>
              </a:ext>
            </a:extLst>
          </p:cNvPr>
          <p:cNvSpPr txBox="1"/>
          <p:nvPr/>
        </p:nvSpPr>
        <p:spPr>
          <a:xfrm>
            <a:off x="6705528" y="504147"/>
            <a:ext cx="172113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>
              <a:buClrTx/>
            </a:pPr>
            <a:r>
              <a:rPr lang="en-US" sz="2100" b="1" kern="1200">
                <a:latin typeface="Calibri" panose="020F0502020204030204"/>
                <a:ea typeface="+mn-ea"/>
                <a:cs typeface="+mn-cs"/>
              </a:rPr>
              <a:t>Production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9896D8-8713-4069-9755-90B504819671}"/>
              </a:ext>
            </a:extLst>
          </p:cNvPr>
          <p:cNvSpPr/>
          <p:nvPr/>
        </p:nvSpPr>
        <p:spPr>
          <a:xfrm>
            <a:off x="6673135" y="974683"/>
            <a:ext cx="1858703" cy="2341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2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9" name="Picture 2" descr="Icon&#10;&#10;Description automatically generated">
            <a:extLst>
              <a:ext uri="{FF2B5EF4-FFF2-40B4-BE49-F238E27FC236}">
                <a16:creationId xmlns:a16="http://schemas.microsoft.com/office/drawing/2014/main" id="{6806A442-CAA0-4180-BEE9-7A18C29BF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33368">
            <a:off x="7933742" y="993383"/>
            <a:ext cx="260481" cy="25541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B50EEA1-73C3-4825-A2B7-741DE12D1085}"/>
              </a:ext>
            </a:extLst>
          </p:cNvPr>
          <p:cNvGrpSpPr/>
          <p:nvPr/>
        </p:nvGrpSpPr>
        <p:grpSpPr>
          <a:xfrm rot="20787293">
            <a:off x="7530997" y="1345615"/>
            <a:ext cx="913769" cy="1050431"/>
            <a:chOff x="4637590" y="2917502"/>
            <a:chExt cx="3013275" cy="2730482"/>
          </a:xfrm>
        </p:grpSpPr>
        <p:pic>
          <p:nvPicPr>
            <p:cNvPr id="33" name="Picture 32" descr="Application Code">
              <a:extLst>
                <a:ext uri="{FF2B5EF4-FFF2-40B4-BE49-F238E27FC236}">
                  <a16:creationId xmlns:a16="http://schemas.microsoft.com/office/drawing/2014/main" id="{50786408-AC1A-41F1-A1DA-4B9662A5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4" name="TextBox 3">
              <a:extLst>
                <a:ext uri="{FF2B5EF4-FFF2-40B4-BE49-F238E27FC236}">
                  <a16:creationId xmlns:a16="http://schemas.microsoft.com/office/drawing/2014/main" id="{3995A8C9-5237-43DD-9EEF-6A90B925C0EA}"/>
                </a:ext>
              </a:extLst>
            </p:cNvPr>
            <p:cNvSpPr txBox="1"/>
            <p:nvPr/>
          </p:nvSpPr>
          <p:spPr>
            <a:xfrm>
              <a:off x="4753335" y="4627944"/>
              <a:ext cx="2743199" cy="1020040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0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5" name="Picture 4" descr="Text&#10;&#10;Description automatically generated">
            <a:extLst>
              <a:ext uri="{FF2B5EF4-FFF2-40B4-BE49-F238E27FC236}">
                <a16:creationId xmlns:a16="http://schemas.microsoft.com/office/drawing/2014/main" id="{2F14D0E1-7159-4B35-8455-57D607F11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76731">
            <a:off x="7612393" y="2369852"/>
            <a:ext cx="707231" cy="800100"/>
          </a:xfrm>
          <a:prstGeom prst="rect">
            <a:avLst/>
          </a:prstGeom>
        </p:spPr>
      </p:pic>
      <p:sp>
        <p:nvSpPr>
          <p:cNvPr id="36" name="TextBox 3">
            <a:extLst>
              <a:ext uri="{FF2B5EF4-FFF2-40B4-BE49-F238E27FC236}">
                <a16:creationId xmlns:a16="http://schemas.microsoft.com/office/drawing/2014/main" id="{898CADDB-E1FE-4BF9-9315-D7EFAD293FEF}"/>
              </a:ext>
            </a:extLst>
          </p:cNvPr>
          <p:cNvSpPr txBox="1"/>
          <p:nvPr/>
        </p:nvSpPr>
        <p:spPr>
          <a:xfrm rot="1915000">
            <a:off x="7065556" y="3043765"/>
            <a:ext cx="977330" cy="20774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90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3D526443-62B4-44EB-93E7-B7040EAD8225}"/>
              </a:ext>
            </a:extLst>
          </p:cNvPr>
          <p:cNvSpPr/>
          <p:nvPr/>
        </p:nvSpPr>
        <p:spPr>
          <a:xfrm>
            <a:off x="6810699" y="1838549"/>
            <a:ext cx="547635" cy="707278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>
                <a:solidFill>
                  <a:srgbClr val="FF0000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900" kern="1200">
                <a:solidFill>
                  <a:srgbClr val="FFFF00"/>
                </a:solidFill>
                <a:latin typeface="Calibri" panose="020F0502020204030204"/>
              </a:rPr>
              <a:t>Configs</a:t>
            </a:r>
          </a:p>
        </p:txBody>
      </p:sp>
      <p:pic>
        <p:nvPicPr>
          <p:cNvPr id="38" name="Picture 35">
            <a:extLst>
              <a:ext uri="{FF2B5EF4-FFF2-40B4-BE49-F238E27FC236}">
                <a16:creationId xmlns:a16="http://schemas.microsoft.com/office/drawing/2014/main" id="{AF14ABA7-434F-4C01-8AFD-23C93A155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4495" y="3251478"/>
            <a:ext cx="1182516" cy="18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3766" y="1193894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3941180" y="714735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3389026" y="91488"/>
            <a:ext cx="2365949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Containers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3447808" y="1505433"/>
            <a:ext cx="2285999" cy="296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87" y="1535816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4572000" y="2007638"/>
            <a:ext cx="1073552" cy="1220225"/>
            <a:chOff x="4637590" y="2917502"/>
            <a:chExt cx="3013275" cy="283778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8" y="4627945"/>
              <a:ext cx="2743199" cy="1127341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099" y="3387408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4619026" y="4087224"/>
            <a:ext cx="977330" cy="27699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135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3622292" y="2518484"/>
            <a:ext cx="707231" cy="877247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</p:spTree>
    <p:extLst>
      <p:ext uri="{BB962C8B-B14F-4D97-AF65-F5344CB8AC3E}">
        <p14:creationId xmlns:p14="http://schemas.microsoft.com/office/powerpoint/2010/main" val="401939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Rough Agenda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What is Docker?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Working with Docker Containers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Create custom Docker Images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Why Kubernetes?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Running containers in Kubernetes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Declarative Configuration with Kubernetes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Working With Environment Variables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Services, Ingress, Readiness, etc...</a:t>
            </a:r>
            <a:endParaRPr sz="20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000" y="201450"/>
            <a:ext cx="3049428" cy="406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3389026" y="91488"/>
            <a:ext cx="2365949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Containers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6643770" y="1319002"/>
            <a:ext cx="2285999" cy="296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48" y="1349385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7767961" y="1821207"/>
            <a:ext cx="1073552" cy="1220225"/>
            <a:chOff x="4637590" y="2917502"/>
            <a:chExt cx="3013275" cy="283778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8" y="4627945"/>
              <a:ext cx="2743199" cy="1127341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061" y="3200977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7814987" y="3900793"/>
            <a:ext cx="977330" cy="27699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135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6818254" y="2332053"/>
            <a:ext cx="707231" cy="877247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</p:spTree>
    <p:extLst>
      <p:ext uri="{BB962C8B-B14F-4D97-AF65-F5344CB8AC3E}">
        <p14:creationId xmlns:p14="http://schemas.microsoft.com/office/powerpoint/2010/main" val="235499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cargo container&#10;&#10;Description automatically generated">
            <a:extLst>
              <a:ext uri="{FF2B5EF4-FFF2-40B4-BE49-F238E27FC236}">
                <a16:creationId xmlns:a16="http://schemas.microsoft.com/office/drawing/2014/main" id="{017C557A-8490-4C18-8021-9A142A93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" y="631123"/>
            <a:ext cx="7143750" cy="42791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3389026" y="91488"/>
            <a:ext cx="2365949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Containers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6643770" y="1319002"/>
            <a:ext cx="2285999" cy="296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48" y="1349385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7767961" y="1821207"/>
            <a:ext cx="1073552" cy="1220225"/>
            <a:chOff x="4637590" y="2917502"/>
            <a:chExt cx="3013275" cy="283778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8" y="4627945"/>
              <a:ext cx="2743199" cy="1127341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061" y="3200977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7814987" y="3900793"/>
            <a:ext cx="977330" cy="27699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135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6818254" y="2332053"/>
            <a:ext cx="707231" cy="877247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</p:spTree>
    <p:extLst>
      <p:ext uri="{BB962C8B-B14F-4D97-AF65-F5344CB8AC3E}">
        <p14:creationId xmlns:p14="http://schemas.microsoft.com/office/powerpoint/2010/main" val="283076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cargo container&#10;&#10;Description automatically generated">
            <a:extLst>
              <a:ext uri="{FF2B5EF4-FFF2-40B4-BE49-F238E27FC236}">
                <a16:creationId xmlns:a16="http://schemas.microsoft.com/office/drawing/2014/main" id="{017C557A-8490-4C18-8021-9A142A93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" y="631123"/>
            <a:ext cx="7143750" cy="42791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3389026" y="91488"/>
            <a:ext cx="2365949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Containers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2662135" y="1329477"/>
            <a:ext cx="2285999" cy="296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13" y="1359860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3786326" y="1831682"/>
            <a:ext cx="1073552" cy="1220225"/>
            <a:chOff x="4637590" y="2917502"/>
            <a:chExt cx="3013275" cy="283778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8" y="4627945"/>
              <a:ext cx="2743199" cy="1127341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425" y="3211452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3833352" y="3911268"/>
            <a:ext cx="977330" cy="27699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135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A910DE98-45E2-45E7-A1A6-8D6F23C7883B}"/>
              </a:ext>
            </a:extLst>
          </p:cNvPr>
          <p:cNvSpPr/>
          <p:nvPr/>
        </p:nvSpPr>
        <p:spPr>
          <a:xfrm>
            <a:off x="2836618" y="2342528"/>
            <a:ext cx="707231" cy="877247"/>
          </a:xfrm>
          <a:prstGeom prst="foldedCorne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OS </a:t>
            </a:r>
          </a:p>
          <a:p>
            <a:pPr algn="ctr" defTabSz="685800">
              <a:buClrTx/>
            </a:pPr>
            <a:r>
              <a:rPr lang="en-US" sz="1350" kern="1200">
                <a:solidFill>
                  <a:srgbClr val="FFFFFF"/>
                </a:solidFill>
                <a:latin typeface="Calibri" panose="020F0502020204030204"/>
              </a:rPr>
              <a:t>Configs</a:t>
            </a:r>
          </a:p>
        </p:txBody>
      </p:sp>
    </p:spTree>
    <p:extLst>
      <p:ext uri="{BB962C8B-B14F-4D97-AF65-F5344CB8AC3E}">
        <p14:creationId xmlns:p14="http://schemas.microsoft.com/office/powerpoint/2010/main" val="343363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3389026" y="91488"/>
            <a:ext cx="2365949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Containers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16" name="Picture 15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022437DB-A43F-40B1-BAA4-EBF531F8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06" y="768002"/>
            <a:ext cx="5349065" cy="38617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7E7D15-C475-4F9A-9788-B0D0F847A9C2}"/>
              </a:ext>
            </a:extLst>
          </p:cNvPr>
          <p:cNvSpPr/>
          <p:nvPr/>
        </p:nvSpPr>
        <p:spPr>
          <a:xfrm>
            <a:off x="2167824" y="1985804"/>
            <a:ext cx="2131737" cy="13157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4050" b="1" kern="1200">
                <a:ln w="22225">
                  <a:solidFill>
                    <a:srgbClr val="003B5C"/>
                  </a:solidFill>
                  <a:prstDash val="solid"/>
                </a:ln>
                <a:solidFill>
                  <a:srgbClr val="003B5C">
                    <a:lumMod val="40000"/>
                    <a:lumOff val="60000"/>
                  </a:srgbClr>
                </a:solidFill>
                <a:latin typeface="Calibri" panose="020F0502020204030204"/>
                <a:ea typeface="+mn-ea"/>
                <a:cs typeface="+mn-cs"/>
              </a:rPr>
              <a:t>My App </a:t>
            </a:r>
          </a:p>
          <a:p>
            <a:pPr algn="ctr" defTabSz="685800">
              <a:buClrTx/>
            </a:pPr>
            <a:r>
              <a:rPr lang="en-US" sz="4050" b="1" kern="1200">
                <a:ln w="22225">
                  <a:solidFill>
                    <a:srgbClr val="003B5C"/>
                  </a:solidFill>
                  <a:prstDash val="solid"/>
                </a:ln>
                <a:solidFill>
                  <a:srgbClr val="003B5C">
                    <a:lumMod val="40000"/>
                    <a:lumOff val="60000"/>
                  </a:srgbClr>
                </a:solidFill>
                <a:latin typeface="Calibri" panose="020F0502020204030204"/>
                <a:ea typeface="+mn-ea"/>
                <a:cs typeface="+mn-cs"/>
              </a:rPr>
              <a:t>Version 1</a:t>
            </a:r>
          </a:p>
        </p:txBody>
      </p:sp>
    </p:spTree>
    <p:extLst>
      <p:ext uri="{BB962C8B-B14F-4D97-AF65-F5344CB8AC3E}">
        <p14:creationId xmlns:p14="http://schemas.microsoft.com/office/powerpoint/2010/main" val="1277548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3389026" y="91488"/>
            <a:ext cx="2365949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Containers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5F5BD-FEE2-4178-9371-151AE0120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16"/>
          <a:stretch/>
        </p:blipFill>
        <p:spPr>
          <a:xfrm>
            <a:off x="1176618" y="1018996"/>
            <a:ext cx="6833713" cy="32376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1A69DE-1C57-41FA-8C4A-E1B3368B1064}"/>
              </a:ext>
            </a:extLst>
          </p:cNvPr>
          <p:cNvSpPr/>
          <p:nvPr/>
        </p:nvSpPr>
        <p:spPr>
          <a:xfrm>
            <a:off x="1238632" y="3111114"/>
            <a:ext cx="1975541" cy="13157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4050" b="1" kern="1200" dirty="0">
                <a:ln w="22225">
                  <a:solidFill>
                    <a:srgbClr val="003B5C"/>
                  </a:solidFill>
                  <a:prstDash val="solid"/>
                </a:ln>
                <a:solidFill>
                  <a:srgbClr val="003B5C">
                    <a:lumMod val="40000"/>
                    <a:lumOff val="60000"/>
                  </a:srgbClr>
                </a:solidFill>
                <a:latin typeface="Calibri" panose="020F0502020204030204"/>
                <a:ea typeface="+mn-ea"/>
                <a:cs typeface="+mn-cs"/>
              </a:rPr>
              <a:t>Docker</a:t>
            </a:r>
          </a:p>
          <a:p>
            <a:pPr algn="ctr" defTabSz="685800">
              <a:buClrTx/>
            </a:pPr>
            <a:r>
              <a:rPr lang="en-US" sz="4050" b="1" kern="1200" dirty="0">
                <a:ln w="22225">
                  <a:solidFill>
                    <a:srgbClr val="003B5C"/>
                  </a:solidFill>
                  <a:prstDash val="solid"/>
                </a:ln>
                <a:solidFill>
                  <a:srgbClr val="003B5C">
                    <a:lumMod val="40000"/>
                    <a:lumOff val="60000"/>
                  </a:srgbClr>
                </a:solidFill>
                <a:latin typeface="Calibri" panose="020F0502020204030204"/>
                <a:ea typeface="+mn-ea"/>
                <a:cs typeface="+mn-cs"/>
              </a:rPr>
              <a:t>Runtime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FB3CD-B186-4C09-8E2B-FD65B66865F9}"/>
              </a:ext>
            </a:extLst>
          </p:cNvPr>
          <p:cNvSpPr/>
          <p:nvPr/>
        </p:nvSpPr>
        <p:spPr>
          <a:xfrm>
            <a:off x="3492733" y="1010027"/>
            <a:ext cx="1319593" cy="807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2400" b="1" kern="1200">
                <a:ln w="22225">
                  <a:solidFill>
                    <a:srgbClr val="003B5C"/>
                  </a:solidFill>
                  <a:prstDash val="solid"/>
                </a:ln>
                <a:solidFill>
                  <a:srgbClr val="003B5C">
                    <a:lumMod val="40000"/>
                    <a:lumOff val="60000"/>
                  </a:srgbClr>
                </a:solidFill>
                <a:latin typeface="Calibri" panose="020F0502020204030204"/>
                <a:ea typeface="+mn-ea"/>
                <a:cs typeface="+mn-cs"/>
              </a:rPr>
              <a:t>My App </a:t>
            </a:r>
          </a:p>
          <a:p>
            <a:pPr algn="ctr" defTabSz="685800">
              <a:buClrTx/>
            </a:pPr>
            <a:r>
              <a:rPr lang="en-US" sz="2400" b="1" kern="1200">
                <a:ln w="22225">
                  <a:solidFill>
                    <a:srgbClr val="003B5C"/>
                  </a:solidFill>
                  <a:prstDash val="solid"/>
                </a:ln>
                <a:solidFill>
                  <a:srgbClr val="003B5C">
                    <a:lumMod val="40000"/>
                    <a:lumOff val="60000"/>
                  </a:srgbClr>
                </a:solidFill>
                <a:latin typeface="Calibri" panose="020F0502020204030204"/>
                <a:ea typeface="+mn-ea"/>
                <a:cs typeface="+mn-cs"/>
              </a:rPr>
              <a:t>Version 1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04B8761-535A-40A9-A452-EEFFD8EC39AB}"/>
              </a:ext>
            </a:extLst>
          </p:cNvPr>
          <p:cNvSpPr/>
          <p:nvPr/>
        </p:nvSpPr>
        <p:spPr>
          <a:xfrm rot="1509624">
            <a:off x="4685954" y="1754922"/>
            <a:ext cx="440510" cy="239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C53F0-01CC-4FC5-B84A-7AE7671C0E73}"/>
              </a:ext>
            </a:extLst>
          </p:cNvPr>
          <p:cNvSpPr/>
          <p:nvPr/>
        </p:nvSpPr>
        <p:spPr>
          <a:xfrm>
            <a:off x="4975013" y="2459626"/>
            <a:ext cx="372409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Docker 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Image Hub</a:t>
            </a:r>
          </a:p>
        </p:txBody>
      </p:sp>
    </p:spTree>
    <p:extLst>
      <p:ext uri="{BB962C8B-B14F-4D97-AF65-F5344CB8AC3E}">
        <p14:creationId xmlns:p14="http://schemas.microsoft.com/office/powerpoint/2010/main" val="222012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9ACDAD-68FB-4E22-8C35-B92991118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4035"/>
          <a:stretch/>
        </p:blipFill>
        <p:spPr>
          <a:xfrm>
            <a:off x="482600" y="482601"/>
            <a:ext cx="8178800" cy="41782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0999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8FE31672-C05D-4A14-B484-D69F9D437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5288" y="361846"/>
            <a:ext cx="1867943" cy="2499380"/>
          </a:xfrm>
          <a:prstGeom prst="rect">
            <a:avLst/>
          </a:prstGeom>
        </p:spPr>
      </p:pic>
      <p:pic>
        <p:nvPicPr>
          <p:cNvPr id="22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4B443C1B-F125-4085-BF12-D15B06F66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01903" y="637152"/>
            <a:ext cx="1867943" cy="2499380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CF9ED726-42D2-42F3-978B-99B62B856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76057" y="2418865"/>
            <a:ext cx="1867943" cy="2499380"/>
          </a:xfrm>
          <a:prstGeom prst="rect">
            <a:avLst/>
          </a:prstGeom>
        </p:spPr>
      </p:pic>
      <p:pic>
        <p:nvPicPr>
          <p:cNvPr id="19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0083CF38-6D84-4D56-9839-389F82AF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66935" y="2282275"/>
            <a:ext cx="1867943" cy="2499380"/>
          </a:xfrm>
          <a:prstGeom prst="rect">
            <a:avLst/>
          </a:prstGeom>
        </p:spPr>
      </p:pic>
      <p:pic>
        <p:nvPicPr>
          <p:cNvPr id="18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7C0D559B-0C40-4D00-A5A0-ADF25D362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9615" y="1159188"/>
            <a:ext cx="1867943" cy="2499380"/>
          </a:xfrm>
          <a:prstGeom prst="rect">
            <a:avLst/>
          </a:prstGeom>
        </p:spPr>
      </p:pic>
      <p:pic>
        <p:nvPicPr>
          <p:cNvPr id="1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BF119C55-0B9C-422A-9311-30B8FCAE7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4467" y="1755890"/>
            <a:ext cx="1867943" cy="2499380"/>
          </a:xfrm>
          <a:prstGeom prst="rect">
            <a:avLst/>
          </a:prstGeom>
        </p:spPr>
      </p:pic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767" y="1735268"/>
            <a:ext cx="1867943" cy="24993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529565" y="1383034"/>
            <a:ext cx="1721139" cy="3924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2100" b="1" kern="1200" dirty="0">
                <a:latin typeface="Calibri" panose="020F0502020204030204"/>
                <a:ea typeface="+mn-ea"/>
                <a:cs typeface="+mn-cs"/>
              </a:rPr>
              <a:t>Development</a:t>
            </a:r>
            <a:endParaRPr lang="en-US" sz="3000" b="1" kern="1200" dirty="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029265" y="751"/>
            <a:ext cx="5085470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Running With Containers</a:t>
            </a:r>
            <a:endParaRPr lang="en-US" sz="3600" b="1" kern="1200" dirty="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784858" y="1957526"/>
            <a:ext cx="1400474" cy="2096108"/>
          </a:xfrm>
          <a:prstGeom prst="rect">
            <a:avLst/>
          </a:prstGeom>
          <a:solidFill>
            <a:srgbClr val="1C57A5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srgbClr val="FFFFFF"/>
                </a:solidFill>
                <a:latin typeface="Calibri" panose="020F0502020204030204"/>
              </a:rPr>
              <a:t>Docker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3B145-1729-4EFD-82D9-C733B155BC34}"/>
              </a:ext>
            </a:extLst>
          </p:cNvPr>
          <p:cNvSpPr txBox="1"/>
          <p:nvPr/>
        </p:nvSpPr>
        <p:spPr>
          <a:xfrm>
            <a:off x="3227641" y="809960"/>
            <a:ext cx="1721139" cy="3924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>
              <a:buClrTx/>
            </a:pPr>
            <a:r>
              <a:rPr lang="en-US" sz="2100" b="1" kern="1200" dirty="0">
                <a:latin typeface="Calibri" panose="020F0502020204030204"/>
                <a:ea typeface="+mn-ea"/>
                <a:cs typeface="+mn-cs"/>
              </a:rPr>
              <a:t>Test</a:t>
            </a:r>
            <a:endParaRPr lang="en-US" sz="3000" b="1" kern="1200" dirty="0"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26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EB70ACC8-F79C-4805-A560-54C2DE5E3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86730" y="1735268"/>
            <a:ext cx="1867943" cy="24993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B3FADA-B949-436C-9859-8131E30C85D5}"/>
              </a:ext>
            </a:extLst>
          </p:cNvPr>
          <p:cNvSpPr txBox="1"/>
          <p:nvPr/>
        </p:nvSpPr>
        <p:spPr>
          <a:xfrm>
            <a:off x="7044248" y="81105"/>
            <a:ext cx="1721139" cy="3924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>
              <a:buClrTx/>
            </a:pPr>
            <a:r>
              <a:rPr lang="en-US" sz="2100" b="1" kern="1200" dirty="0">
                <a:latin typeface="Calibri" panose="020F0502020204030204"/>
                <a:ea typeface="+mn-ea"/>
                <a:cs typeface="+mn-cs"/>
              </a:rPr>
              <a:t>Production</a:t>
            </a:r>
            <a:endParaRPr lang="en-US" sz="3000" b="1" kern="1200" dirty="0"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40" name="Picture 39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AB3103ED-CC6A-4284-9D46-20C53C66C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64" y="2480199"/>
            <a:ext cx="1359442" cy="107755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CA05F31-55BC-4376-B315-3EB4DD724EED}"/>
              </a:ext>
            </a:extLst>
          </p:cNvPr>
          <p:cNvSpPr/>
          <p:nvPr/>
        </p:nvSpPr>
        <p:spPr>
          <a:xfrm>
            <a:off x="803258" y="2663301"/>
            <a:ext cx="1199016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My App </a:t>
            </a:r>
          </a:p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Version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2131F9-8E98-4346-8B4D-E86E5DF766FD}"/>
              </a:ext>
            </a:extLst>
          </p:cNvPr>
          <p:cNvSpPr/>
          <p:nvPr/>
        </p:nvSpPr>
        <p:spPr>
          <a:xfrm>
            <a:off x="3261448" y="1457879"/>
            <a:ext cx="1780217" cy="2430540"/>
          </a:xfrm>
          <a:prstGeom prst="rect">
            <a:avLst/>
          </a:prstGeom>
          <a:solidFill>
            <a:srgbClr val="1C57A5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srgbClr val="FFFFFF"/>
                </a:solidFill>
                <a:latin typeface="Calibri" panose="020F0502020204030204"/>
              </a:rPr>
              <a:t>Docker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CD0069-5194-490F-9F65-F47CF0E4721A}"/>
              </a:ext>
            </a:extLst>
          </p:cNvPr>
          <p:cNvSpPr/>
          <p:nvPr/>
        </p:nvSpPr>
        <p:spPr>
          <a:xfrm>
            <a:off x="6164462" y="822483"/>
            <a:ext cx="2831423" cy="3676924"/>
          </a:xfrm>
          <a:prstGeom prst="rect">
            <a:avLst/>
          </a:prstGeom>
          <a:solidFill>
            <a:srgbClr val="1C57A5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srgbClr val="FFFFFF"/>
                </a:solidFill>
                <a:latin typeface="Calibri" panose="020F0502020204030204"/>
              </a:rPr>
              <a:t>Docker</a:t>
            </a:r>
          </a:p>
        </p:txBody>
      </p:sp>
      <p:pic>
        <p:nvPicPr>
          <p:cNvPr id="28" name="Picture 27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4E135F7E-5175-48D5-B74B-6B8D4DB96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103" y="1568597"/>
            <a:ext cx="1344741" cy="1065903"/>
          </a:xfrm>
          <a:prstGeom prst="rect">
            <a:avLst/>
          </a:prstGeom>
        </p:spPr>
      </p:pic>
      <p:pic>
        <p:nvPicPr>
          <p:cNvPr id="31" name="Picture 30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2C1D9416-867C-4866-BE44-0784F53E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660" y="2681039"/>
            <a:ext cx="1344741" cy="106590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4619A4A-139C-451F-9E13-DD10933A6AED}"/>
              </a:ext>
            </a:extLst>
          </p:cNvPr>
          <p:cNvSpPr/>
          <p:nvPr/>
        </p:nvSpPr>
        <p:spPr>
          <a:xfrm>
            <a:off x="3304710" y="2922557"/>
            <a:ext cx="1445278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My App </a:t>
            </a:r>
          </a:p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Version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6EB96F-907F-41CC-9AA9-8F3421B73229}"/>
              </a:ext>
            </a:extLst>
          </p:cNvPr>
          <p:cNvSpPr/>
          <p:nvPr/>
        </p:nvSpPr>
        <p:spPr>
          <a:xfrm>
            <a:off x="3488687" y="1710054"/>
            <a:ext cx="1445278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My App </a:t>
            </a:r>
          </a:p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Version 1</a:t>
            </a:r>
          </a:p>
        </p:txBody>
      </p:sp>
      <p:pic>
        <p:nvPicPr>
          <p:cNvPr id="33" name="Picture 32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A9A933E6-CBA1-4937-8230-CBD5BECA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975" y="1030387"/>
            <a:ext cx="1344741" cy="1065903"/>
          </a:xfrm>
          <a:prstGeom prst="rect">
            <a:avLst/>
          </a:prstGeom>
        </p:spPr>
      </p:pic>
      <p:pic>
        <p:nvPicPr>
          <p:cNvPr id="34" name="Picture 33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86A8F2C4-ABD8-46D4-81BD-4B5028153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53" y="2229387"/>
            <a:ext cx="1344741" cy="106590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D4CFF2-5E5C-429F-A82D-368F501FE452}"/>
              </a:ext>
            </a:extLst>
          </p:cNvPr>
          <p:cNvSpPr/>
          <p:nvPr/>
        </p:nvSpPr>
        <p:spPr>
          <a:xfrm>
            <a:off x="6933845" y="2470905"/>
            <a:ext cx="1445278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My App </a:t>
            </a:r>
          </a:p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Version 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6D226D-8706-4824-9C2C-83743213A7C5}"/>
              </a:ext>
            </a:extLst>
          </p:cNvPr>
          <p:cNvSpPr/>
          <p:nvPr/>
        </p:nvSpPr>
        <p:spPr>
          <a:xfrm>
            <a:off x="7590558" y="1171844"/>
            <a:ext cx="1445278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My App </a:t>
            </a:r>
          </a:p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Version 1</a:t>
            </a:r>
          </a:p>
        </p:txBody>
      </p:sp>
      <p:pic>
        <p:nvPicPr>
          <p:cNvPr id="37" name="Picture 36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03AB0005-9E1E-4311-A14B-877F0B8F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57" y="3355230"/>
            <a:ext cx="1344741" cy="106590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CCA41A1-C807-4A32-A196-E2A0144E9B7A}"/>
              </a:ext>
            </a:extLst>
          </p:cNvPr>
          <p:cNvSpPr/>
          <p:nvPr/>
        </p:nvSpPr>
        <p:spPr>
          <a:xfrm>
            <a:off x="6381441" y="3496687"/>
            <a:ext cx="1445278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My App </a:t>
            </a:r>
          </a:p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Version 1</a:t>
            </a:r>
          </a:p>
        </p:txBody>
      </p:sp>
    </p:spTree>
    <p:extLst>
      <p:ext uri="{BB962C8B-B14F-4D97-AF65-F5344CB8AC3E}">
        <p14:creationId xmlns:p14="http://schemas.microsoft.com/office/powerpoint/2010/main" val="104287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1527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Container Initiative (</a:t>
            </a:r>
            <a:r>
              <a:rPr lang="en-US" dirty="0">
                <a:hlinkClick r:id="rId3"/>
              </a:rPr>
              <a:t>https://opencontainers.org/)</a:t>
            </a:r>
            <a:endParaRPr dirty="0"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229254" y="81405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0" i="0" dirty="0">
                <a:solidFill>
                  <a:srgbClr val="FFFFFF"/>
                </a:solidFill>
                <a:effectLst/>
                <a:latin typeface="lekton"/>
              </a:rPr>
              <a:t>Purpose of creating open industry standards around container formats and runtimes.</a:t>
            </a:r>
            <a:endParaRPr lang="en" u="sng" dirty="0">
              <a:solidFill>
                <a:schemeClr val="hlink"/>
              </a:solidFill>
              <a:hlinkClick r:id="rId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Image Format Specification</a:t>
            </a:r>
            <a:r>
              <a:rPr lang="en" dirty="0"/>
              <a:t> - how to specify the manifest, filesystem layers, and configuration of an image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Image Distribution Specification</a:t>
            </a:r>
            <a:r>
              <a:rPr lang="en" dirty="0"/>
              <a:t> - how to distribute images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Container Runtime Specification</a:t>
            </a:r>
            <a:r>
              <a:rPr lang="en" dirty="0"/>
              <a:t> - how to execute a container on a specific OS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3" name="Google Shape;123;p20"/>
          <p:cNvSpPr/>
          <p:nvPr/>
        </p:nvSpPr>
        <p:spPr>
          <a:xfrm>
            <a:off x="821475" y="2887845"/>
            <a:ext cx="7578300" cy="230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275" y="2976480"/>
            <a:ext cx="7323451" cy="2098100"/>
          </a:xfrm>
          <a:prstGeom prst="rect">
            <a:avLst/>
          </a:prstGeom>
          <a:noFill/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75" y="318225"/>
            <a:ext cx="5164475" cy="44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5861375" y="562450"/>
            <a:ext cx="3056400" cy="27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Docker Architecture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Daemon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REST API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Client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LABS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5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They are NOT a race!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Take your time!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Understand what you are doing!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Ask questions!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That’s why we are here!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GLHF! (Good Luck Have Fun!)</a:t>
            </a:r>
            <a:endParaRPr sz="2400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917" y="0"/>
            <a:ext cx="3984082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D6C4D0-FFEB-4841-89F4-FCA78D63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69" y="1032860"/>
            <a:ext cx="3057345" cy="2719663"/>
          </a:xfrm>
        </p:spPr>
        <p:txBody>
          <a:bodyPr vert="horz" lIns="68580" tIns="34290" rIns="68580" bIns="34290" rtlCol="0" anchor="b" anchorCtr="0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50">
                <a:solidFill>
                  <a:srgbClr val="FFFFFF"/>
                </a:solidFill>
                <a:latin typeface="+mj-lt"/>
                <a:cs typeface="+mj-cs"/>
              </a:rPr>
              <a:t>Better Way to Deploy Code</a:t>
            </a:r>
            <a:br>
              <a:rPr lang="en-US" sz="375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3750">
                <a:solidFill>
                  <a:srgbClr val="FFFFFF"/>
                </a:solidFill>
                <a:latin typeface="+mj-lt"/>
                <a:cs typeface="+mj-cs"/>
              </a:rPr>
              <a:t>Using Containers!</a:t>
            </a:r>
          </a:p>
        </p:txBody>
      </p:sp>
      <p:pic>
        <p:nvPicPr>
          <p:cNvPr id="1026" name="Picture 2" descr="Docker Containers and IoT Applications – IoT Bytes">
            <a:extLst>
              <a:ext uri="{FF2B5EF4-FFF2-40B4-BE49-F238E27FC236}">
                <a16:creationId xmlns:a16="http://schemas.microsoft.com/office/drawing/2014/main" id="{829D0226-2A16-4988-828B-DC90A617BF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2771" y="1240820"/>
            <a:ext cx="4646225" cy="305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06648" y="611250"/>
            <a:ext cx="349094" cy="436076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7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buClrTx/>
              </a:pPr>
              <a:endParaRPr lang="en-US" sz="135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992" y="4705756"/>
            <a:ext cx="851535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2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Our FIRST LAB	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42500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Do Lab1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“Intro to Docker and Containers”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l="14123" r="13559"/>
          <a:stretch/>
        </p:blipFill>
        <p:spPr>
          <a:xfrm>
            <a:off x="5197225" y="149575"/>
            <a:ext cx="3917025" cy="33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241725" y="3276800"/>
            <a:ext cx="8872500" cy="17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-"/>
            </a:pPr>
            <a:r>
              <a:rPr lang="en" sz="24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All links to the labs can be found: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-"/>
            </a:pPr>
            <a:r>
              <a:rPr lang="en-US" sz="24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https://github.com/javaplus/DockerDojo</a:t>
            </a:r>
            <a:endParaRPr lang="en" sz="24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-"/>
            </a:pPr>
            <a:r>
              <a:rPr lang="en" sz="24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Scroll down into the readme to the “~~Content:~~” section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1 Debrief</a:t>
            </a:r>
            <a:endParaRPr dirty="0"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Q: Where did the hello-world and nginx image definitions come from?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A: hub.docker.com (technically: registry-1.docker.io)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Official images have no prefix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Your images would be prefixed with your username or org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&lt;registry host name&gt;/&lt;org or user&gt;/&lt;sourceImage&gt;:&lt;tag&gt;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B172-6899-4011-A124-9C5D2EBD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Mounts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65380-C86B-483E-89BF-841C25564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250778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0" descr="Server&#10;">
            <a:extLst>
              <a:ext uri="{FF2B5EF4-FFF2-40B4-BE49-F238E27FC236}">
                <a16:creationId xmlns:a16="http://schemas.microsoft.com/office/drawing/2014/main" id="{7A843B8D-BD1E-4BA7-B9CA-1DAA00B37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4701" y="1152475"/>
            <a:ext cx="2652262" cy="3548828"/>
          </a:xfrm>
          <a:prstGeom prst="rect">
            <a:avLst/>
          </a:prstGeom>
        </p:spPr>
      </p:pic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8D42F096-020B-4373-940C-C9807720A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74988" y="2315378"/>
            <a:ext cx="1918598" cy="12042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5F0B69-7F27-4C83-9297-7E3CCB6AF193}"/>
              </a:ext>
            </a:extLst>
          </p:cNvPr>
          <p:cNvSpPr/>
          <p:nvPr/>
        </p:nvSpPr>
        <p:spPr>
          <a:xfrm>
            <a:off x="4781795" y="1335927"/>
            <a:ext cx="3136106" cy="31819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Docker Runtime</a:t>
            </a:r>
          </a:p>
        </p:txBody>
      </p:sp>
      <p:pic>
        <p:nvPicPr>
          <p:cNvPr id="17" name="Picture 16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6038BE4A-742F-4F06-B44F-61C7DED50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957" y="2442026"/>
            <a:ext cx="1359442" cy="10775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BF62FD-4AFF-4F2E-9C18-4032C6C57FAA}"/>
              </a:ext>
            </a:extLst>
          </p:cNvPr>
          <p:cNvSpPr/>
          <p:nvPr/>
        </p:nvSpPr>
        <p:spPr>
          <a:xfrm>
            <a:off x="5728058" y="2580354"/>
            <a:ext cx="1199016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My App </a:t>
            </a:r>
          </a:p>
          <a:p>
            <a:pPr algn="ctr" defTabSz="685800">
              <a:buClrTx/>
            </a:pPr>
            <a:r>
              <a:rPr lang="en-US" sz="1500" b="1" kern="120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007D8A"/>
                  </a:outerShdw>
                </a:effectLst>
                <a:latin typeface="Calibri" panose="020F0502020204030204"/>
                <a:ea typeface="+mn-ea"/>
                <a:cs typeface="+mn-cs"/>
              </a:rPr>
              <a:t>Version 1</a:t>
            </a: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8B9AC222-2500-4455-B40A-AF48E715C501}"/>
              </a:ext>
            </a:extLst>
          </p:cNvPr>
          <p:cNvSpPr/>
          <p:nvPr/>
        </p:nvSpPr>
        <p:spPr>
          <a:xfrm>
            <a:off x="4000700" y="2690375"/>
            <a:ext cx="1775257" cy="62505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96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B172-6899-4011-A124-9C5D2EBD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Mounts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65380-C86B-483E-89BF-841C25564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896300" cy="3416400"/>
          </a:xfrm>
        </p:spPr>
        <p:txBody>
          <a:bodyPr/>
          <a:lstStyle/>
          <a:p>
            <a:r>
              <a:rPr lang="en-US" dirty="0"/>
              <a:t>Usage:</a:t>
            </a:r>
          </a:p>
          <a:p>
            <a:pPr lvl="1"/>
            <a:r>
              <a:rPr lang="en-US" sz="2000" dirty="0"/>
              <a:t>-v &lt;local source folder&gt;:&lt;container folder&gt;</a:t>
            </a:r>
          </a:p>
          <a:p>
            <a:pPr lvl="1"/>
            <a:r>
              <a:rPr lang="en-US" sz="2000" dirty="0"/>
              <a:t>Ex:  </a:t>
            </a:r>
          </a:p>
          <a:p>
            <a:pPr lvl="2"/>
            <a:r>
              <a:rPr lang="en-US" sz="2000" dirty="0"/>
              <a:t>docker run –v c:\temp\html:/usr/share/nginx/html </a:t>
            </a:r>
            <a:r>
              <a:rPr lang="en-US" sz="2000" dirty="0" err="1"/>
              <a:t>nginx</a:t>
            </a:r>
            <a:endParaRPr lang="en-US" sz="2000" dirty="0"/>
          </a:p>
          <a:p>
            <a:pPr lvl="2"/>
            <a:r>
              <a:rPr lang="en-US" sz="2000" dirty="0"/>
              <a:t>“c:\temp\html” is a local folder that the internal container folder “/</a:t>
            </a:r>
            <a:r>
              <a:rPr lang="en-US" sz="2000" dirty="0" err="1"/>
              <a:t>usr</a:t>
            </a:r>
            <a:r>
              <a:rPr lang="en-US" sz="2000" dirty="0"/>
              <a:t>/share/</a:t>
            </a:r>
            <a:r>
              <a:rPr lang="en-US" sz="2000" dirty="0" err="1"/>
              <a:t>nginx</a:t>
            </a:r>
            <a:r>
              <a:rPr lang="en-US" sz="2000" dirty="0"/>
              <a:t>/html” will be mounted to.</a:t>
            </a:r>
          </a:p>
          <a:p>
            <a:pPr marL="10541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1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Labs</a:t>
            </a:r>
            <a:endParaRPr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sz="2400" dirty="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000" y="441713"/>
            <a:ext cx="3061926" cy="426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774" y="2803775"/>
            <a:ext cx="1896375" cy="184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509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Kubernetes?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699825" y="1028701"/>
            <a:ext cx="7852200" cy="2759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Take what runs well locally on a single machine with "docker run …" and do the same reliably and securely across a distributed cluster of potentially hundreds of machines</a:t>
            </a:r>
          </a:p>
        </p:txBody>
      </p:sp>
    </p:spTree>
    <p:extLst>
      <p:ext uri="{BB962C8B-B14F-4D97-AF65-F5344CB8AC3E}">
        <p14:creationId xmlns:p14="http://schemas.microsoft.com/office/powerpoint/2010/main" val="222512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457201" y="250033"/>
            <a:ext cx="8352000" cy="964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Container Scheduling and Orchestration</a:t>
            </a:r>
            <a:b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515A0352-8D58-4748-928E-8505FE58E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369" y="1907541"/>
            <a:ext cx="2145782" cy="28711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7B9447-E831-4C4C-9034-5E09DB53464F}"/>
              </a:ext>
            </a:extLst>
          </p:cNvPr>
          <p:cNvSpPr/>
          <p:nvPr/>
        </p:nvSpPr>
        <p:spPr>
          <a:xfrm>
            <a:off x="334799" y="943136"/>
            <a:ext cx="1828800" cy="8429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Kubernetes Master</a:t>
            </a:r>
          </a:p>
        </p:txBody>
      </p:sp>
      <p:pic>
        <p:nvPicPr>
          <p:cNvPr id="6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5AC650EA-0753-4E23-8D7D-8950B7AC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65358" y="1907541"/>
            <a:ext cx="2145782" cy="2871138"/>
          </a:xfrm>
          <a:prstGeom prst="rect">
            <a:avLst/>
          </a:prstGeom>
        </p:spPr>
      </p:pic>
      <p:pic>
        <p:nvPicPr>
          <p:cNvPr id="7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EE679CC6-B2BB-4473-80A3-2759F7AEC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33347" y="1907541"/>
            <a:ext cx="2145782" cy="2871138"/>
          </a:xfrm>
          <a:prstGeom prst="rect">
            <a:avLst/>
          </a:prstGeom>
        </p:spPr>
      </p:pic>
      <p:pic>
        <p:nvPicPr>
          <p:cNvPr id="8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2CECC4EE-7856-417A-9E66-012595D68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41067" y="1907541"/>
            <a:ext cx="2145782" cy="28711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55135D-B097-4E85-97A7-17E7CFF927C1}"/>
              </a:ext>
            </a:extLst>
          </p:cNvPr>
          <p:cNvSpPr/>
          <p:nvPr/>
        </p:nvSpPr>
        <p:spPr>
          <a:xfrm>
            <a:off x="2623849" y="943136"/>
            <a:ext cx="1828800" cy="8429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 Node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5DDDF0-D7C8-4C2D-B084-4785866595DD}"/>
              </a:ext>
            </a:extLst>
          </p:cNvPr>
          <p:cNvSpPr/>
          <p:nvPr/>
        </p:nvSpPr>
        <p:spPr>
          <a:xfrm>
            <a:off x="4802125" y="943136"/>
            <a:ext cx="1828800" cy="8429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 Node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85EA77-641F-4765-92DE-7E7924EA6A79}"/>
              </a:ext>
            </a:extLst>
          </p:cNvPr>
          <p:cNvSpPr/>
          <p:nvPr/>
        </p:nvSpPr>
        <p:spPr>
          <a:xfrm>
            <a:off x="6980401" y="943136"/>
            <a:ext cx="1828800" cy="8429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 Node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981E1-F3BE-40CF-B90B-B9D39ECE531B}"/>
              </a:ext>
            </a:extLst>
          </p:cNvPr>
          <p:cNvSpPr/>
          <p:nvPr/>
        </p:nvSpPr>
        <p:spPr>
          <a:xfrm>
            <a:off x="334799" y="4487911"/>
            <a:ext cx="8611832" cy="478143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Kubernetes Cluster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0ABD8-E6F4-4F97-B290-D765573CB994}"/>
              </a:ext>
            </a:extLst>
          </p:cNvPr>
          <p:cNvSpPr/>
          <p:nvPr/>
        </p:nvSpPr>
        <p:spPr>
          <a:xfrm>
            <a:off x="436071" y="2150268"/>
            <a:ext cx="1828800" cy="1644540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Determines where containers run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35673A-C73E-4D92-9143-5936D0207403}"/>
              </a:ext>
            </a:extLst>
          </p:cNvPr>
          <p:cNvSpPr/>
          <p:nvPr/>
        </p:nvSpPr>
        <p:spPr>
          <a:xfrm>
            <a:off x="2795159" y="2571750"/>
            <a:ext cx="5912770" cy="542923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 Runtime</a:t>
            </a:r>
          </a:p>
        </p:txBody>
      </p:sp>
    </p:spTree>
    <p:extLst>
      <p:ext uri="{BB962C8B-B14F-4D97-AF65-F5344CB8AC3E}">
        <p14:creationId xmlns:p14="http://schemas.microsoft.com/office/powerpoint/2010/main" val="2066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457201" y="250033"/>
            <a:ext cx="8352000" cy="964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Container Scheduling and Orchestration</a:t>
            </a:r>
            <a:b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6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515A0352-8D58-4748-928E-8505FE58E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369" y="1907541"/>
            <a:ext cx="2145782" cy="28711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7B9447-E831-4C4C-9034-5E09DB53464F}"/>
              </a:ext>
            </a:extLst>
          </p:cNvPr>
          <p:cNvSpPr/>
          <p:nvPr/>
        </p:nvSpPr>
        <p:spPr>
          <a:xfrm>
            <a:off x="334799" y="943136"/>
            <a:ext cx="1828800" cy="8429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Kubernetes Master</a:t>
            </a:r>
          </a:p>
        </p:txBody>
      </p:sp>
      <p:pic>
        <p:nvPicPr>
          <p:cNvPr id="6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5AC650EA-0753-4E23-8D7D-8950B7AC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65358" y="1907541"/>
            <a:ext cx="2145782" cy="2871138"/>
          </a:xfrm>
          <a:prstGeom prst="rect">
            <a:avLst/>
          </a:prstGeom>
        </p:spPr>
      </p:pic>
      <p:pic>
        <p:nvPicPr>
          <p:cNvPr id="7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EE679CC6-B2BB-4473-80A3-2759F7AEC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33347" y="1907541"/>
            <a:ext cx="2145782" cy="2871138"/>
          </a:xfrm>
          <a:prstGeom prst="rect">
            <a:avLst/>
          </a:prstGeom>
        </p:spPr>
      </p:pic>
      <p:pic>
        <p:nvPicPr>
          <p:cNvPr id="8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2CECC4EE-7856-417A-9E66-012595D68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41067" y="1907541"/>
            <a:ext cx="2145782" cy="28711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55135D-B097-4E85-97A7-17E7CFF927C1}"/>
              </a:ext>
            </a:extLst>
          </p:cNvPr>
          <p:cNvSpPr/>
          <p:nvPr/>
        </p:nvSpPr>
        <p:spPr>
          <a:xfrm>
            <a:off x="2623849" y="943136"/>
            <a:ext cx="1828800" cy="8429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 Node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5DDDF0-D7C8-4C2D-B084-4785866595DD}"/>
              </a:ext>
            </a:extLst>
          </p:cNvPr>
          <p:cNvSpPr/>
          <p:nvPr/>
        </p:nvSpPr>
        <p:spPr>
          <a:xfrm>
            <a:off x="4802125" y="943136"/>
            <a:ext cx="1828800" cy="8429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 Node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85EA77-641F-4765-92DE-7E7924EA6A79}"/>
              </a:ext>
            </a:extLst>
          </p:cNvPr>
          <p:cNvSpPr/>
          <p:nvPr/>
        </p:nvSpPr>
        <p:spPr>
          <a:xfrm>
            <a:off x="6980401" y="943136"/>
            <a:ext cx="1828800" cy="8429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 Node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56D945-62B2-498E-9F95-59DFE8B5E372}"/>
              </a:ext>
            </a:extLst>
          </p:cNvPr>
          <p:cNvSpPr/>
          <p:nvPr/>
        </p:nvSpPr>
        <p:spPr>
          <a:xfrm>
            <a:off x="2743200" y="2057720"/>
            <a:ext cx="1828800" cy="2464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D2CCE995-44CF-4298-9C47-D82A3A5CA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680" y="3460413"/>
            <a:ext cx="1335840" cy="964406"/>
          </a:xfrm>
          <a:prstGeom prst="rect">
            <a:avLst/>
          </a:prstGeom>
        </p:spPr>
      </p:pic>
      <p:pic>
        <p:nvPicPr>
          <p:cNvPr id="14" name="Picture 13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EBE1DD04-A399-42B7-AE37-9D26D596C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267" y="2378704"/>
            <a:ext cx="1335840" cy="964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9C84A0-C6CB-4831-AB5D-907329661F22}"/>
              </a:ext>
            </a:extLst>
          </p:cNvPr>
          <p:cNvSpPr/>
          <p:nvPr/>
        </p:nvSpPr>
        <p:spPr>
          <a:xfrm>
            <a:off x="4967288" y="2057719"/>
            <a:ext cx="1828800" cy="2464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 descr="A picture containing text, cargo container, building&#10;&#10;Description automatically generated">
            <a:extLst>
              <a:ext uri="{FF2B5EF4-FFF2-40B4-BE49-F238E27FC236}">
                <a16:creationId xmlns:a16="http://schemas.microsoft.com/office/drawing/2014/main" id="{FEFAF043-F7B6-42AE-A2C9-F508B8501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768" y="3460413"/>
            <a:ext cx="1335840" cy="9644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203BBB-BE41-4A77-A41F-718EA255D3B7}"/>
              </a:ext>
            </a:extLst>
          </p:cNvPr>
          <p:cNvSpPr/>
          <p:nvPr/>
        </p:nvSpPr>
        <p:spPr>
          <a:xfrm>
            <a:off x="7177088" y="2065184"/>
            <a:ext cx="1828800" cy="24642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9591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Labs</a:t>
            </a:r>
            <a:endParaRPr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sz="2400" dirty="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000" y="441713"/>
            <a:ext cx="3061926" cy="426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774" y="2803775"/>
            <a:ext cx="1896375" cy="18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3766" y="1193894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3941180" y="714735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3447808" y="1505433"/>
            <a:ext cx="2285999" cy="253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21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21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8726304F-86CD-4CFC-947F-0BF744F61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985" y="1972153"/>
            <a:ext cx="1775267" cy="17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03F6-EFDA-44DF-A9D3-07DE30AB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692EE-00F3-4747-A0E6-65BBF5529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Smallest deployable unit of computing that you can create and manage in Kubernetes.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96;p30">
            <a:extLst>
              <a:ext uri="{FF2B5EF4-FFF2-40B4-BE49-F238E27FC236}">
                <a16:creationId xmlns:a16="http://schemas.microsoft.com/office/drawing/2014/main" id="{395DF2F1-3763-446E-BEC8-AF8C03B71964}"/>
              </a:ext>
            </a:extLst>
          </p:cNvPr>
          <p:cNvSpPr/>
          <p:nvPr/>
        </p:nvSpPr>
        <p:spPr>
          <a:xfrm>
            <a:off x="1694700" y="2356444"/>
            <a:ext cx="4993200" cy="13593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5" name="Google Shape;197;p30">
            <a:extLst>
              <a:ext uri="{FF2B5EF4-FFF2-40B4-BE49-F238E27FC236}">
                <a16:creationId xmlns:a16="http://schemas.microsoft.com/office/drawing/2014/main" id="{5FAA43D6-8241-4FAB-87DB-9EFA6783EEE7}"/>
              </a:ext>
            </a:extLst>
          </p:cNvPr>
          <p:cNvSpPr txBox="1"/>
          <p:nvPr/>
        </p:nvSpPr>
        <p:spPr>
          <a:xfrm>
            <a:off x="2303000" y="2618644"/>
            <a:ext cx="21375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 dirty="0">
                <a:latin typeface="Average"/>
                <a:ea typeface="Average"/>
                <a:cs typeface="Average"/>
                <a:sym typeface="Average"/>
              </a:rPr>
              <a:t>Containers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 dirty="0">
                <a:latin typeface="Average"/>
                <a:ea typeface="Average"/>
                <a:cs typeface="Average"/>
                <a:sym typeface="Average"/>
              </a:rPr>
              <a:t>CPU / Memory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 dirty="0">
                <a:latin typeface="Average"/>
                <a:ea typeface="Average"/>
                <a:cs typeface="Average"/>
                <a:sym typeface="Average"/>
              </a:rPr>
              <a:t>Env Vars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" name="Google Shape;198;p30">
            <a:extLst>
              <a:ext uri="{FF2B5EF4-FFF2-40B4-BE49-F238E27FC236}">
                <a16:creationId xmlns:a16="http://schemas.microsoft.com/office/drawing/2014/main" id="{61733828-1597-48E4-BF4C-1A52CA9C35E9}"/>
              </a:ext>
            </a:extLst>
          </p:cNvPr>
          <p:cNvSpPr txBox="1"/>
          <p:nvPr/>
        </p:nvSpPr>
        <p:spPr>
          <a:xfrm>
            <a:off x="4330425" y="2618644"/>
            <a:ext cx="21375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 dirty="0">
                <a:latin typeface="Average"/>
                <a:ea typeface="Average"/>
                <a:cs typeface="Average"/>
                <a:sym typeface="Average"/>
              </a:rPr>
              <a:t>Volumes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 dirty="0">
                <a:latin typeface="Average"/>
                <a:ea typeface="Average"/>
                <a:cs typeface="Average"/>
                <a:sym typeface="Average"/>
              </a:rPr>
              <a:t>Health checks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150420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Labs</a:t>
            </a:r>
            <a:endParaRPr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sz="2400" dirty="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000" y="441713"/>
            <a:ext cx="3061926" cy="426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774" y="2803775"/>
            <a:ext cx="1896375" cy="184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3693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Deployments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Deployments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11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docker run \</a:t>
            </a:r>
            <a:br>
              <a:rPr lang="en" sz="14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--name my-app \</a:t>
            </a:r>
            <a:br>
              <a:rPr lang="en" sz="14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--env DATABASE=jdbc:postgresql://localhost/test \</a:t>
            </a:r>
            <a:br>
              <a:rPr lang="en" sz="14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--volume $(pwd)/conf:/usr/local/etc</a:t>
            </a:r>
            <a:br>
              <a:rPr lang="en" sz="14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my-app:1.0.0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" name="Google Shape;191;p30"/>
          <p:cNvSpPr/>
          <p:nvPr/>
        </p:nvSpPr>
        <p:spPr>
          <a:xfrm rot="-5400000">
            <a:off x="3016775" y="-301950"/>
            <a:ext cx="408600" cy="5639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73" y="3293575"/>
            <a:ext cx="1327925" cy="12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/>
          <p:nvPr/>
        </p:nvSpPr>
        <p:spPr>
          <a:xfrm>
            <a:off x="401225" y="2874600"/>
            <a:ext cx="5639700" cy="2127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856500" y="3597075"/>
            <a:ext cx="4993200" cy="13593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704100" y="3444675"/>
            <a:ext cx="4993200" cy="13593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551700" y="3292275"/>
            <a:ext cx="4993200" cy="13593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1160000" y="3554475"/>
            <a:ext cx="21375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 dirty="0">
                <a:latin typeface="Average"/>
                <a:ea typeface="Average"/>
                <a:cs typeface="Average"/>
                <a:sym typeface="Average"/>
              </a:rPr>
              <a:t>Containers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 dirty="0">
                <a:latin typeface="Average"/>
                <a:ea typeface="Average"/>
                <a:cs typeface="Average"/>
                <a:sym typeface="Average"/>
              </a:rPr>
              <a:t>CPU / Memory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 dirty="0">
                <a:latin typeface="Average"/>
                <a:ea typeface="Average"/>
                <a:cs typeface="Average"/>
                <a:sym typeface="Average"/>
              </a:rPr>
              <a:t>Env Vars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3187425" y="3554475"/>
            <a:ext cx="21375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Volumes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Health checks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6222600" y="3733950"/>
            <a:ext cx="1100100" cy="40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6354600" y="153200"/>
            <a:ext cx="2673900" cy="16563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i="1">
                <a:latin typeface="Arial"/>
                <a:ea typeface="Arial"/>
                <a:cs typeface="Arial"/>
                <a:sym typeface="Arial"/>
              </a:rPr>
              <a:t>Take what runs well locally on a single machine with "docker run …" and do the same reliably and securely across a distributed cluster of potentially hundreds of machines</a:t>
            </a:r>
            <a:endParaRPr sz="1400" i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Kubectl syntax</a:t>
            </a:r>
            <a:endParaRPr dirty="0"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1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kubectl &lt;verb&gt; &lt;resource-noun&gt; &lt;resource-name&gt;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&gt; kubectl get deployments cn-demo -v 6</a:t>
            </a:r>
            <a:endParaRPr sz="1000" b="1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I1227 12:10:48.658948    3925 round_trippers.go:443] GET https://kubernetes.docker.internal:6443/apis/extensions/v1beta1/namespaces/default/deployments/cn-demo 200 OK in 15 milliseconds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NAME      READY   UP-TO-DATE   AVAILABLE   AGE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cn-demo   1/1     1            1           2m17s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311700" y="3619575"/>
            <a:ext cx="85206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Other varieties (</a:t>
            </a:r>
            <a:r>
              <a:rPr lang="en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kubectl help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to see all commands)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&gt; kubectl get …</a:t>
            </a:r>
            <a:br>
              <a:rPr lang="en" sz="1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&gt; kubectl edit …</a:t>
            </a:r>
            <a:br>
              <a:rPr lang="en" sz="1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&gt; kubectl delete …</a:t>
            </a:r>
            <a:br>
              <a:rPr lang="en" sz="1000" b="1">
                <a:latin typeface="Courier New"/>
                <a:ea typeface="Courier New"/>
                <a:cs typeface="Courier New"/>
                <a:sym typeface="Courier New"/>
              </a:rPr>
            </a:b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DO it Together</a:t>
            </a:r>
            <a:endParaRPr dirty="0"/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“Kubernetes Infrastructure as Code”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249" y="293575"/>
            <a:ext cx="3203625" cy="42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Kubernetes Deployment Manifest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311700" y="1879125"/>
            <a:ext cx="3812400" cy="30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&gt; kubectl get deployments cn-demo -o yaml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lang="en" sz="1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extensions/v1beta1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lang="en" sz="1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Deployment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annotations: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deployment.kubernetes.io/revision: "1"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labels: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run: cn-demo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name: </a:t>
            </a:r>
            <a:r>
              <a:rPr lang="en" sz="1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cn-demo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namespace: </a:t>
            </a:r>
            <a:r>
              <a:rPr lang="en" sz="1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…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…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…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1"/>
          </p:nvPr>
        </p:nvSpPr>
        <p:spPr>
          <a:xfrm>
            <a:off x="4624525" y="1849450"/>
            <a:ext cx="4207800" cy="31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&gt; kubectl get deployments cn-demo -o json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"apiVersion": "</a:t>
            </a:r>
            <a:r>
              <a:rPr lang="en" sz="1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extensions/v1beta1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",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"kind": "</a:t>
            </a:r>
            <a:r>
              <a:rPr lang="en" sz="1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Deployment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",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"metadata": {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"annotations": {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"deployment.kubernetes.io/revision": "1"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"labels": {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"run": "cn-demo"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"name": "</a:t>
            </a:r>
            <a:r>
              <a:rPr lang="en" sz="1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cn-demo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",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"namespace": "</a:t>
            </a:r>
            <a:r>
              <a:rPr lang="en" sz="10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",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"spec": …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311700" y="1137025"/>
            <a:ext cx="85206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GET </a:t>
            </a:r>
            <a:r>
              <a:rPr lang="en" sz="1000" u="sng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https://kubernetes.docker.internal:6443/apis/</a:t>
            </a:r>
            <a:r>
              <a:rPr lang="en" sz="1000" b="1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extensions/v1beta1</a:t>
            </a:r>
            <a:r>
              <a:rPr lang="en" sz="1000" u="sng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/namespaces/</a:t>
            </a:r>
            <a:r>
              <a:rPr lang="en" sz="1000" b="1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default</a:t>
            </a:r>
            <a:r>
              <a:rPr lang="en" sz="1000" u="sng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/</a:t>
            </a:r>
            <a:r>
              <a:rPr lang="en" sz="1000" b="1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deployments</a:t>
            </a:r>
            <a:r>
              <a:rPr lang="en" sz="1000" u="sng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/</a:t>
            </a:r>
            <a:r>
              <a:rPr lang="en" sz="1000" b="1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cn-demo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/>
          <p:nvPr/>
        </p:nvSpPr>
        <p:spPr>
          <a:xfrm>
            <a:off x="183750" y="1191450"/>
            <a:ext cx="8776500" cy="380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Kubernetes</a:t>
            </a:r>
            <a:endParaRPr sz="2400"/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311700" y="29925"/>
            <a:ext cx="86487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Networking</a:t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260400" y="2470375"/>
            <a:ext cx="34095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1</a:t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3758375" y="2470375"/>
            <a:ext cx="34095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2</a:t>
            </a:r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7256350" y="2470375"/>
            <a:ext cx="7719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6"/>
          <p:cNvSpPr/>
          <p:nvPr/>
        </p:nvSpPr>
        <p:spPr>
          <a:xfrm>
            <a:off x="2189875" y="3340150"/>
            <a:ext cx="1347600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2189875" y="3892563"/>
            <a:ext cx="1347600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246" name="Google Shape;246;p36"/>
          <p:cNvSpPr/>
          <p:nvPr/>
        </p:nvSpPr>
        <p:spPr>
          <a:xfrm>
            <a:off x="2189875" y="4445000"/>
            <a:ext cx="1347600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451700" y="2470375"/>
            <a:ext cx="1347600" cy="374400"/>
          </a:xfrm>
          <a:prstGeom prst="rect">
            <a:avLst/>
          </a:prstGeom>
          <a:solidFill>
            <a:srgbClr val="EA9999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eth0</a:t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3962250" y="2470375"/>
            <a:ext cx="1347600" cy="374400"/>
          </a:xfrm>
          <a:prstGeom prst="rect">
            <a:avLst/>
          </a:prstGeom>
          <a:solidFill>
            <a:srgbClr val="EA9999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eth0</a:t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8116725" y="2470375"/>
            <a:ext cx="7719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/>
          <p:nvPr/>
        </p:nvSpPr>
        <p:spPr>
          <a:xfrm>
            <a:off x="7386100" y="2470375"/>
            <a:ext cx="478800" cy="374400"/>
          </a:xfrm>
          <a:prstGeom prst="rect">
            <a:avLst/>
          </a:prstGeom>
          <a:solidFill>
            <a:srgbClr val="EA9999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6"/>
          <p:cNvSpPr/>
          <p:nvPr/>
        </p:nvSpPr>
        <p:spPr>
          <a:xfrm>
            <a:off x="8263275" y="2470375"/>
            <a:ext cx="478800" cy="374400"/>
          </a:xfrm>
          <a:prstGeom prst="rect">
            <a:avLst/>
          </a:prstGeom>
          <a:solidFill>
            <a:srgbClr val="EA9999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36"/>
          <p:cNvGrpSpPr/>
          <p:nvPr/>
        </p:nvGrpSpPr>
        <p:grpSpPr>
          <a:xfrm>
            <a:off x="1125500" y="2044075"/>
            <a:ext cx="7379725" cy="426300"/>
            <a:chOff x="1125500" y="2044075"/>
            <a:chExt cx="7379725" cy="426300"/>
          </a:xfrm>
        </p:grpSpPr>
        <p:cxnSp>
          <p:nvCxnSpPr>
            <p:cNvPr id="253" name="Google Shape;253;p36"/>
            <p:cNvCxnSpPr/>
            <p:nvPr/>
          </p:nvCxnSpPr>
          <p:spPr>
            <a:xfrm rot="10800000" flipH="1">
              <a:off x="1125500" y="2044075"/>
              <a:ext cx="5100" cy="4263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36"/>
            <p:cNvCxnSpPr/>
            <p:nvPr/>
          </p:nvCxnSpPr>
          <p:spPr>
            <a:xfrm>
              <a:off x="1125500" y="2044075"/>
              <a:ext cx="7372800" cy="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36"/>
            <p:cNvCxnSpPr/>
            <p:nvPr/>
          </p:nvCxnSpPr>
          <p:spPr>
            <a:xfrm rot="10800000" flipH="1">
              <a:off x="4633500" y="2044075"/>
              <a:ext cx="5100" cy="4263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36"/>
            <p:cNvCxnSpPr/>
            <p:nvPr/>
          </p:nvCxnSpPr>
          <p:spPr>
            <a:xfrm rot="10800000" flipH="1">
              <a:off x="7622950" y="2044075"/>
              <a:ext cx="5100" cy="4263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36"/>
            <p:cNvCxnSpPr/>
            <p:nvPr/>
          </p:nvCxnSpPr>
          <p:spPr>
            <a:xfrm rot="10800000" flipH="1">
              <a:off x="8500125" y="2044075"/>
              <a:ext cx="5100" cy="4263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8" name="Google Shape;258;p36"/>
          <p:cNvSpPr txBox="1"/>
          <p:nvPr/>
        </p:nvSpPr>
        <p:spPr>
          <a:xfrm>
            <a:off x="1256550" y="1669675"/>
            <a:ext cx="2187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 Network</a:t>
            </a:r>
            <a:endParaRPr sz="1800"/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121275" y="2844775"/>
            <a:ext cx="1068600" cy="1787425"/>
            <a:chOff x="1121275" y="2844775"/>
            <a:chExt cx="1068600" cy="1787425"/>
          </a:xfrm>
        </p:grpSpPr>
        <p:cxnSp>
          <p:nvCxnSpPr>
            <p:cNvPr id="260" name="Google Shape;260;p36"/>
            <p:cNvCxnSpPr>
              <a:stCxn id="247" idx="2"/>
            </p:cNvCxnSpPr>
            <p:nvPr/>
          </p:nvCxnSpPr>
          <p:spPr>
            <a:xfrm>
              <a:off x="1125500" y="2844775"/>
              <a:ext cx="5100" cy="17571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36"/>
            <p:cNvCxnSpPr>
              <a:stCxn id="246" idx="1"/>
            </p:cNvCxnSpPr>
            <p:nvPr/>
          </p:nvCxnSpPr>
          <p:spPr>
            <a:xfrm rot="10800000">
              <a:off x="1121275" y="4632200"/>
              <a:ext cx="1068600" cy="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36"/>
            <p:cNvCxnSpPr/>
            <p:nvPr/>
          </p:nvCxnSpPr>
          <p:spPr>
            <a:xfrm rot="10800000">
              <a:off x="1121275" y="4079775"/>
              <a:ext cx="1068600" cy="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6"/>
            <p:cNvCxnSpPr/>
            <p:nvPr/>
          </p:nvCxnSpPr>
          <p:spPr>
            <a:xfrm rot="10800000">
              <a:off x="1121275" y="3527350"/>
              <a:ext cx="1068600" cy="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" name="Google Shape;264;p36"/>
          <p:cNvSpPr/>
          <p:nvPr/>
        </p:nvSpPr>
        <p:spPr>
          <a:xfrm>
            <a:off x="5704625" y="3340150"/>
            <a:ext cx="1347600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5704625" y="3892563"/>
            <a:ext cx="1347600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>
            <a:off x="5704625" y="4445000"/>
            <a:ext cx="1347600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>
            <a:off x="4619000" y="2844775"/>
            <a:ext cx="1068600" cy="1787425"/>
            <a:chOff x="1121275" y="2844775"/>
            <a:chExt cx="1068600" cy="1787425"/>
          </a:xfrm>
        </p:grpSpPr>
        <p:cxnSp>
          <p:nvCxnSpPr>
            <p:cNvPr id="268" name="Google Shape;268;p36"/>
            <p:cNvCxnSpPr/>
            <p:nvPr/>
          </p:nvCxnSpPr>
          <p:spPr>
            <a:xfrm>
              <a:off x="1125500" y="2844775"/>
              <a:ext cx="5100" cy="17571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36"/>
            <p:cNvCxnSpPr/>
            <p:nvPr/>
          </p:nvCxnSpPr>
          <p:spPr>
            <a:xfrm rot="10800000">
              <a:off x="1121275" y="4632200"/>
              <a:ext cx="1068600" cy="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36"/>
            <p:cNvCxnSpPr/>
            <p:nvPr/>
          </p:nvCxnSpPr>
          <p:spPr>
            <a:xfrm rot="10800000">
              <a:off x="1121275" y="4079775"/>
              <a:ext cx="1068600" cy="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36"/>
            <p:cNvCxnSpPr/>
            <p:nvPr/>
          </p:nvCxnSpPr>
          <p:spPr>
            <a:xfrm rot="10800000">
              <a:off x="1121275" y="3527350"/>
              <a:ext cx="1068600" cy="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6"/>
          <p:cNvSpPr txBox="1">
            <a:spLocks noGrp="1"/>
          </p:cNvSpPr>
          <p:nvPr>
            <p:ph type="body" idx="1"/>
          </p:nvPr>
        </p:nvSpPr>
        <p:spPr>
          <a:xfrm>
            <a:off x="311700" y="476175"/>
            <a:ext cx="36084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Why the need for “kubectl port-forward”?</a:t>
            </a: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body" idx="1"/>
          </p:nvPr>
        </p:nvSpPr>
        <p:spPr>
          <a:xfrm>
            <a:off x="5848550" y="102575"/>
            <a:ext cx="3225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Kubernetes Service Types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ClusterIP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NodePort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LoadBalancer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239;p36">
            <a:extLst>
              <a:ext uri="{FF2B5EF4-FFF2-40B4-BE49-F238E27FC236}">
                <a16:creationId xmlns:a16="http://schemas.microsoft.com/office/drawing/2014/main" id="{3619F1C3-C166-4D09-8DC3-1C3FDFF8FEAF}"/>
              </a:ext>
            </a:extLst>
          </p:cNvPr>
          <p:cNvSpPr/>
          <p:nvPr/>
        </p:nvSpPr>
        <p:spPr>
          <a:xfrm>
            <a:off x="5983940" y="747761"/>
            <a:ext cx="2709584" cy="218369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AWS EC2  	      </a:t>
            </a:r>
            <a:endParaRPr sz="2400" dirty="0"/>
          </a:p>
        </p:txBody>
      </p:sp>
      <p:sp>
        <p:nvSpPr>
          <p:cNvPr id="239" name="Google Shape;239;p36"/>
          <p:cNvSpPr/>
          <p:nvPr/>
        </p:nvSpPr>
        <p:spPr>
          <a:xfrm>
            <a:off x="450476" y="747761"/>
            <a:ext cx="2709583" cy="218369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AWS EKS	      </a:t>
            </a:r>
            <a:endParaRPr sz="2400" dirty="0"/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311700" y="29925"/>
            <a:ext cx="86487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Deploying to the Cloud</a:t>
            </a:r>
            <a:endParaRPr dirty="0"/>
          </a:p>
        </p:txBody>
      </p:sp>
      <p:sp>
        <p:nvSpPr>
          <p:cNvPr id="241" name="Google Shape;241;p36"/>
          <p:cNvSpPr/>
          <p:nvPr/>
        </p:nvSpPr>
        <p:spPr>
          <a:xfrm>
            <a:off x="699792" y="1493044"/>
            <a:ext cx="1000272" cy="1340822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 1</a:t>
            </a:r>
            <a:endParaRPr dirty="0"/>
          </a:p>
        </p:txBody>
      </p:sp>
      <p:sp>
        <p:nvSpPr>
          <p:cNvPr id="244" name="Google Shape;244;p36"/>
          <p:cNvSpPr/>
          <p:nvPr/>
        </p:nvSpPr>
        <p:spPr>
          <a:xfrm>
            <a:off x="813781" y="1902967"/>
            <a:ext cx="718195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813781" y="2325788"/>
            <a:ext cx="718195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41" name="Google Shape;241;p36">
            <a:extLst>
              <a:ext uri="{FF2B5EF4-FFF2-40B4-BE49-F238E27FC236}">
                <a16:creationId xmlns:a16="http://schemas.microsoft.com/office/drawing/2014/main" id="{66395059-A9EC-40D8-A048-E52967D2B320}"/>
              </a:ext>
            </a:extLst>
          </p:cNvPr>
          <p:cNvSpPr/>
          <p:nvPr/>
        </p:nvSpPr>
        <p:spPr>
          <a:xfrm>
            <a:off x="1930834" y="1493044"/>
            <a:ext cx="1000272" cy="1340822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 2</a:t>
            </a:r>
            <a:endParaRPr dirty="0"/>
          </a:p>
        </p:txBody>
      </p:sp>
      <p:sp>
        <p:nvSpPr>
          <p:cNvPr id="42" name="Google Shape;244;p36">
            <a:extLst>
              <a:ext uri="{FF2B5EF4-FFF2-40B4-BE49-F238E27FC236}">
                <a16:creationId xmlns:a16="http://schemas.microsoft.com/office/drawing/2014/main" id="{8C61C667-8087-4F0B-8188-4433C9E17ED1}"/>
              </a:ext>
            </a:extLst>
          </p:cNvPr>
          <p:cNvSpPr/>
          <p:nvPr/>
        </p:nvSpPr>
        <p:spPr>
          <a:xfrm>
            <a:off x="2044823" y="1902967"/>
            <a:ext cx="718195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43" name="Google Shape;245;p36">
            <a:extLst>
              <a:ext uri="{FF2B5EF4-FFF2-40B4-BE49-F238E27FC236}">
                <a16:creationId xmlns:a16="http://schemas.microsoft.com/office/drawing/2014/main" id="{B5DD4802-3B8E-4943-8044-30A5ED6394DC}"/>
              </a:ext>
            </a:extLst>
          </p:cNvPr>
          <p:cNvSpPr/>
          <p:nvPr/>
        </p:nvSpPr>
        <p:spPr>
          <a:xfrm>
            <a:off x="2044823" y="2325788"/>
            <a:ext cx="718195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B2BE6891-2F36-4EC9-AD5A-21BC264A27A1}"/>
              </a:ext>
            </a:extLst>
          </p:cNvPr>
          <p:cNvSpPr/>
          <p:nvPr/>
        </p:nvSpPr>
        <p:spPr>
          <a:xfrm>
            <a:off x="4063107" y="169834"/>
            <a:ext cx="1161432" cy="123713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Docker Registry</a:t>
            </a:r>
            <a:endParaRPr lang="en-US" dirty="0"/>
          </a:p>
          <a:p>
            <a:pPr algn="ctr"/>
            <a:r>
              <a:rPr lang="en-US" dirty="0"/>
              <a:t>(Docker Hub)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AADFA8C1-1703-4EE7-95E2-C8673A09A6D1}"/>
              </a:ext>
            </a:extLst>
          </p:cNvPr>
          <p:cNvSpPr/>
          <p:nvPr/>
        </p:nvSpPr>
        <p:spPr>
          <a:xfrm rot="3672970">
            <a:off x="3223939" y="911398"/>
            <a:ext cx="501708" cy="1626118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dirty="0"/>
              <a:t>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5E261F-9568-47A2-A9C5-5C0846CBF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72" y="821768"/>
            <a:ext cx="984252" cy="499683"/>
          </a:xfrm>
          <a:prstGeom prst="rect">
            <a:avLst/>
          </a:prstGeom>
        </p:spPr>
      </p:pic>
      <p:sp>
        <p:nvSpPr>
          <p:cNvPr id="65" name="Google Shape;241;p36">
            <a:extLst>
              <a:ext uri="{FF2B5EF4-FFF2-40B4-BE49-F238E27FC236}">
                <a16:creationId xmlns:a16="http://schemas.microsoft.com/office/drawing/2014/main" id="{906E4FED-AC9A-4241-8F75-E0135F114810}"/>
              </a:ext>
            </a:extLst>
          </p:cNvPr>
          <p:cNvSpPr/>
          <p:nvPr/>
        </p:nvSpPr>
        <p:spPr>
          <a:xfrm>
            <a:off x="6233778" y="1493044"/>
            <a:ext cx="1000272" cy="1340822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 1</a:t>
            </a:r>
            <a:endParaRPr dirty="0"/>
          </a:p>
        </p:txBody>
      </p:sp>
      <p:sp>
        <p:nvSpPr>
          <p:cNvPr id="66" name="Google Shape;244;p36">
            <a:extLst>
              <a:ext uri="{FF2B5EF4-FFF2-40B4-BE49-F238E27FC236}">
                <a16:creationId xmlns:a16="http://schemas.microsoft.com/office/drawing/2014/main" id="{BE3C58E6-026B-4317-8746-0F10A6A69723}"/>
              </a:ext>
            </a:extLst>
          </p:cNvPr>
          <p:cNvSpPr/>
          <p:nvPr/>
        </p:nvSpPr>
        <p:spPr>
          <a:xfrm>
            <a:off x="6347767" y="1902967"/>
            <a:ext cx="718195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67" name="Google Shape;245;p36">
            <a:extLst>
              <a:ext uri="{FF2B5EF4-FFF2-40B4-BE49-F238E27FC236}">
                <a16:creationId xmlns:a16="http://schemas.microsoft.com/office/drawing/2014/main" id="{C6CDD1C6-6028-482A-8B1F-8E7608604CE1}"/>
              </a:ext>
            </a:extLst>
          </p:cNvPr>
          <p:cNvSpPr/>
          <p:nvPr/>
        </p:nvSpPr>
        <p:spPr>
          <a:xfrm>
            <a:off x="6347767" y="2325788"/>
            <a:ext cx="718195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68" name="Google Shape;241;p36">
            <a:extLst>
              <a:ext uri="{FF2B5EF4-FFF2-40B4-BE49-F238E27FC236}">
                <a16:creationId xmlns:a16="http://schemas.microsoft.com/office/drawing/2014/main" id="{F23295DA-816C-44AD-B26F-077A22725C36}"/>
              </a:ext>
            </a:extLst>
          </p:cNvPr>
          <p:cNvSpPr/>
          <p:nvPr/>
        </p:nvSpPr>
        <p:spPr>
          <a:xfrm>
            <a:off x="7464820" y="1493044"/>
            <a:ext cx="1000272" cy="1340822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 2</a:t>
            </a:r>
            <a:endParaRPr dirty="0"/>
          </a:p>
        </p:txBody>
      </p:sp>
      <p:sp>
        <p:nvSpPr>
          <p:cNvPr id="69" name="Google Shape;244;p36">
            <a:extLst>
              <a:ext uri="{FF2B5EF4-FFF2-40B4-BE49-F238E27FC236}">
                <a16:creationId xmlns:a16="http://schemas.microsoft.com/office/drawing/2014/main" id="{C5E85D12-3A87-4BF9-A940-151C06DC9A21}"/>
              </a:ext>
            </a:extLst>
          </p:cNvPr>
          <p:cNvSpPr/>
          <p:nvPr/>
        </p:nvSpPr>
        <p:spPr>
          <a:xfrm>
            <a:off x="7578809" y="1902967"/>
            <a:ext cx="718195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70" name="Google Shape;245;p36">
            <a:extLst>
              <a:ext uri="{FF2B5EF4-FFF2-40B4-BE49-F238E27FC236}">
                <a16:creationId xmlns:a16="http://schemas.microsoft.com/office/drawing/2014/main" id="{10538EC3-53B5-4585-8491-8AAFFEF23527}"/>
              </a:ext>
            </a:extLst>
          </p:cNvPr>
          <p:cNvSpPr/>
          <p:nvPr/>
        </p:nvSpPr>
        <p:spPr>
          <a:xfrm>
            <a:off x="7578809" y="2325788"/>
            <a:ext cx="718195" cy="374400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73" name="Arrow: Up-Down 72">
            <a:extLst>
              <a:ext uri="{FF2B5EF4-FFF2-40B4-BE49-F238E27FC236}">
                <a16:creationId xmlns:a16="http://schemas.microsoft.com/office/drawing/2014/main" id="{158FFEB4-A425-4B22-BAC1-86C3190CE07C}"/>
              </a:ext>
            </a:extLst>
          </p:cNvPr>
          <p:cNvSpPr/>
          <p:nvPr/>
        </p:nvSpPr>
        <p:spPr>
          <a:xfrm rot="7239732">
            <a:off x="5480521" y="968932"/>
            <a:ext cx="501708" cy="1467410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dirty="0"/>
              <a:t>images</a:t>
            </a:r>
          </a:p>
        </p:txBody>
      </p:sp>
      <p:pic>
        <p:nvPicPr>
          <p:cNvPr id="20" name="Graphic 19" descr="Laptop">
            <a:extLst>
              <a:ext uri="{FF2B5EF4-FFF2-40B4-BE49-F238E27FC236}">
                <a16:creationId xmlns:a16="http://schemas.microsoft.com/office/drawing/2014/main" id="{7FB27909-BCEE-4909-94E0-F8600270B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9562" y="2229040"/>
            <a:ext cx="3683946" cy="3683946"/>
          </a:xfrm>
          <a:prstGeom prst="rect">
            <a:avLst/>
          </a:prstGeom>
        </p:spPr>
      </p:pic>
      <p:sp>
        <p:nvSpPr>
          <p:cNvPr id="76" name="Google Shape;239;p36">
            <a:extLst>
              <a:ext uri="{FF2B5EF4-FFF2-40B4-BE49-F238E27FC236}">
                <a16:creationId xmlns:a16="http://schemas.microsoft.com/office/drawing/2014/main" id="{91B94858-90A3-4A32-8C59-7AC45511C1A8}"/>
              </a:ext>
            </a:extLst>
          </p:cNvPr>
          <p:cNvSpPr/>
          <p:nvPr/>
        </p:nvSpPr>
        <p:spPr>
          <a:xfrm>
            <a:off x="3474793" y="3095456"/>
            <a:ext cx="2229971" cy="15031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endParaRPr sz="2400" dirty="0"/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97C0F57E-6AC7-44F7-859D-916BEDB48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28754">
            <a:off x="5088165" y="4190623"/>
            <a:ext cx="366887" cy="27414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05D7A70-AF51-492A-9181-00221C79566F}"/>
              </a:ext>
            </a:extLst>
          </p:cNvPr>
          <p:cNvSpPr txBox="1"/>
          <p:nvPr/>
        </p:nvSpPr>
        <p:spPr>
          <a:xfrm>
            <a:off x="4644795" y="4399976"/>
            <a:ext cx="1173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Aharoni" panose="020B0604020202020204" pitchFamily="2" charset="-79"/>
                <a:cs typeface="Aharoni" panose="020B0604020202020204" pitchFamily="2" charset="-79"/>
              </a:rPr>
              <a:t>DockerDesktop</a:t>
            </a:r>
            <a:endParaRPr lang="en-US" sz="105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30C1527-33AF-4FA2-A830-B66F99E5D0BB}"/>
              </a:ext>
            </a:extLst>
          </p:cNvPr>
          <p:cNvSpPr txBox="1"/>
          <p:nvPr/>
        </p:nvSpPr>
        <p:spPr>
          <a:xfrm>
            <a:off x="3625552" y="3789745"/>
            <a:ext cx="2020995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kubectl</a:t>
            </a:r>
            <a:r>
              <a:rPr lang="en-US" sz="16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apply –f </a:t>
            </a:r>
            <a:endParaRPr lang="en-US" dirty="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46F653E1-E2D7-4D8E-8889-19A9B575C8E4}"/>
              </a:ext>
            </a:extLst>
          </p:cNvPr>
          <p:cNvSpPr/>
          <p:nvPr/>
        </p:nvSpPr>
        <p:spPr>
          <a:xfrm>
            <a:off x="4308181" y="3051711"/>
            <a:ext cx="576685" cy="76164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</a:rPr>
              <a:t>Deploy.yml</a:t>
            </a:r>
            <a:endParaRPr 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Arrow: Up-Down 84">
            <a:extLst>
              <a:ext uri="{FF2B5EF4-FFF2-40B4-BE49-F238E27FC236}">
                <a16:creationId xmlns:a16="http://schemas.microsoft.com/office/drawing/2014/main" id="{E1E4B765-82E7-4E5B-9630-7611BA8951DC}"/>
              </a:ext>
            </a:extLst>
          </p:cNvPr>
          <p:cNvSpPr/>
          <p:nvPr/>
        </p:nvSpPr>
        <p:spPr>
          <a:xfrm rot="3672970">
            <a:off x="5285603" y="2088012"/>
            <a:ext cx="501708" cy="1410755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6" name="Arrow: Up-Down 85">
            <a:extLst>
              <a:ext uri="{FF2B5EF4-FFF2-40B4-BE49-F238E27FC236}">
                <a16:creationId xmlns:a16="http://schemas.microsoft.com/office/drawing/2014/main" id="{701CE22B-19C2-45E2-8059-F6362E01A672}"/>
              </a:ext>
            </a:extLst>
          </p:cNvPr>
          <p:cNvSpPr/>
          <p:nvPr/>
        </p:nvSpPr>
        <p:spPr>
          <a:xfrm rot="7059882">
            <a:off x="3350539" y="2022881"/>
            <a:ext cx="501708" cy="1571032"/>
          </a:xfrm>
          <a:prstGeom prst="up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en-US" dirty="0"/>
              <a:t>Deploy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94156-3B42-40B4-9ED4-8A558D5A6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920" y="814858"/>
            <a:ext cx="546422" cy="5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0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Time</a:t>
            </a:r>
            <a:endParaRPr dirty="0"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sz="2400" dirty="0"/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725" y="1"/>
            <a:ext cx="3492275" cy="326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3766" y="1193894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3941180" y="714735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3447808" y="1505433"/>
            <a:ext cx="2285999" cy="253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21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21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750" y="1926461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Services and Ingress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/>
          <p:nvPr/>
        </p:nvSpPr>
        <p:spPr>
          <a:xfrm>
            <a:off x="1926075" y="1800600"/>
            <a:ext cx="7149900" cy="3275700"/>
          </a:xfrm>
          <a:prstGeom prst="rect">
            <a:avLst/>
          </a:prstGeom>
          <a:solidFill>
            <a:srgbClr val="90A4AE">
              <a:alpha val="5754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Kubernetes Cluster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39"/>
          <p:cNvSpPr/>
          <p:nvPr/>
        </p:nvSpPr>
        <p:spPr>
          <a:xfrm rot="-5400000">
            <a:off x="3976857" y="3438905"/>
            <a:ext cx="1439400" cy="12447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xfrm>
            <a:off x="311700" y="250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picture ...</a:t>
            </a:r>
            <a:endParaRPr/>
          </a:p>
        </p:txBody>
      </p:sp>
      <p:sp>
        <p:nvSpPr>
          <p:cNvPr id="293" name="Google Shape;293;p39"/>
          <p:cNvSpPr txBox="1">
            <a:spLocks noGrp="1"/>
          </p:cNvSpPr>
          <p:nvPr>
            <p:ph type="body" idx="1"/>
          </p:nvPr>
        </p:nvSpPr>
        <p:spPr>
          <a:xfrm>
            <a:off x="2424225" y="137975"/>
            <a:ext cx="66516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“Ingress” maps HTTP requests to Services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“Services” load balance network traffic across Pods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“Pods” define how to run your containers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“Deployments” make sure your desired number of “Pods” are always running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Configuration is stored in ConfigMaps and Secrets, and made available to the container</a:t>
            </a:r>
            <a:endParaRPr sz="1400" dirty="0"/>
          </a:p>
        </p:txBody>
      </p:sp>
      <p:sp>
        <p:nvSpPr>
          <p:cNvPr id="294" name="Google Shape;294;p39"/>
          <p:cNvSpPr/>
          <p:nvPr/>
        </p:nvSpPr>
        <p:spPr>
          <a:xfrm rot="5400000">
            <a:off x="2019238" y="3438900"/>
            <a:ext cx="1439400" cy="1244700"/>
          </a:xfrm>
          <a:prstGeom prst="triangle">
            <a:avLst>
              <a:gd name="adj" fmla="val 50000"/>
            </a:avLst>
          </a:prstGeom>
          <a:solidFill>
            <a:srgbClr val="A2C4C9"/>
          </a:solidFill>
          <a:ln w="2857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9"/>
          <p:cNvSpPr/>
          <p:nvPr/>
        </p:nvSpPr>
        <p:spPr>
          <a:xfrm>
            <a:off x="3424500" y="4000650"/>
            <a:ext cx="573000" cy="121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9"/>
          <p:cNvSpPr/>
          <p:nvPr/>
        </p:nvSpPr>
        <p:spPr>
          <a:xfrm>
            <a:off x="5470825" y="3448225"/>
            <a:ext cx="1693800" cy="121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9"/>
          <p:cNvSpPr/>
          <p:nvPr/>
        </p:nvSpPr>
        <p:spPr>
          <a:xfrm>
            <a:off x="5470825" y="4000650"/>
            <a:ext cx="1693800" cy="121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/>
          <p:nvPr/>
        </p:nvSpPr>
        <p:spPr>
          <a:xfrm>
            <a:off x="5470825" y="4553075"/>
            <a:ext cx="1693800" cy="121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9"/>
          <p:cNvSpPr txBox="1"/>
          <p:nvPr/>
        </p:nvSpPr>
        <p:spPr>
          <a:xfrm>
            <a:off x="2116600" y="3842850"/>
            <a:ext cx="926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</a:t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4356275" y="3842850"/>
            <a:ext cx="926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301" name="Google Shape;301;p39"/>
          <p:cNvSpPr/>
          <p:nvPr/>
        </p:nvSpPr>
        <p:spPr>
          <a:xfrm>
            <a:off x="7164625" y="2628900"/>
            <a:ext cx="1809800" cy="232125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302" name="Google Shape;302;p39"/>
          <p:cNvSpPr/>
          <p:nvPr/>
        </p:nvSpPr>
        <p:spPr>
          <a:xfrm>
            <a:off x="7217925" y="3227294"/>
            <a:ext cx="1620600" cy="468731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7217925" y="3779707"/>
            <a:ext cx="1620600" cy="468731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304" name="Google Shape;304;p39"/>
          <p:cNvSpPr/>
          <p:nvPr/>
        </p:nvSpPr>
        <p:spPr>
          <a:xfrm>
            <a:off x="7217925" y="4332144"/>
            <a:ext cx="1620600" cy="468731"/>
          </a:xfrm>
          <a:prstGeom prst="rect">
            <a:avLst/>
          </a:prstGeom>
          <a:solidFill>
            <a:srgbClr val="B6D7A8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305" name="Google Shape;305;p39"/>
          <p:cNvSpPr/>
          <p:nvPr/>
        </p:nvSpPr>
        <p:spPr>
          <a:xfrm>
            <a:off x="8587419" y="3460550"/>
            <a:ext cx="165956" cy="8037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 txBox="1"/>
          <p:nvPr/>
        </p:nvSpPr>
        <p:spPr>
          <a:xfrm rot="-558">
            <a:off x="-194373" y="3816450"/>
            <a:ext cx="1847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</a:t>
            </a:r>
            <a:r>
              <a:rPr lang="en-US" sz="1800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</a:t>
            </a:r>
            <a:r>
              <a:rPr lang="en" sz="1800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://abc.xyz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1" name="Google Shape;311;p39"/>
          <p:cNvSpPr/>
          <p:nvPr/>
        </p:nvSpPr>
        <p:spPr>
          <a:xfrm>
            <a:off x="1461325" y="4000650"/>
            <a:ext cx="573000" cy="121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778AE8-5677-4778-A750-6C442787813A}"/>
              </a:ext>
            </a:extLst>
          </p:cNvPr>
          <p:cNvSpPr/>
          <p:nvPr/>
        </p:nvSpPr>
        <p:spPr>
          <a:xfrm>
            <a:off x="7255723" y="3227300"/>
            <a:ext cx="671105" cy="46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HTTPD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557AEC-6E5E-4B8A-8739-38BDD1BFEC8C}"/>
              </a:ext>
            </a:extLst>
          </p:cNvPr>
          <p:cNvSpPr/>
          <p:nvPr/>
        </p:nvSpPr>
        <p:spPr>
          <a:xfrm>
            <a:off x="8160768" y="3218513"/>
            <a:ext cx="671105" cy="46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SpringBoot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Google Shape;295;p39">
            <a:extLst>
              <a:ext uri="{FF2B5EF4-FFF2-40B4-BE49-F238E27FC236}">
                <a16:creationId xmlns:a16="http://schemas.microsoft.com/office/drawing/2014/main" id="{7FAE3A92-1732-48E5-9F3F-C2A9C240FD05}"/>
              </a:ext>
            </a:extLst>
          </p:cNvPr>
          <p:cNvSpPr/>
          <p:nvPr/>
        </p:nvSpPr>
        <p:spPr>
          <a:xfrm>
            <a:off x="7914481" y="3341549"/>
            <a:ext cx="263626" cy="16141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379405B5-AF7D-41D1-85EF-A791DA0B0EA2}"/>
              </a:ext>
            </a:extLst>
          </p:cNvPr>
          <p:cNvSpPr/>
          <p:nvPr/>
        </p:nvSpPr>
        <p:spPr>
          <a:xfrm>
            <a:off x="1324536" y="4800875"/>
            <a:ext cx="5840089" cy="313175"/>
          </a:xfrm>
          <a:prstGeom prst="left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/>
          <p:nvPr/>
        </p:nvSpPr>
        <p:spPr>
          <a:xfrm>
            <a:off x="183750" y="1877250"/>
            <a:ext cx="8776500" cy="312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Kubernetes</a:t>
            </a:r>
            <a:endParaRPr sz="2400"/>
          </a:p>
        </p:txBody>
      </p:sp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311700" y="29925"/>
            <a:ext cx="35529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picture … Namespaces</a:t>
            </a:r>
            <a:endParaRPr/>
          </a:p>
        </p:txBody>
      </p:sp>
      <p:sp>
        <p:nvSpPr>
          <p:cNvPr id="318" name="Google Shape;318;p40"/>
          <p:cNvSpPr/>
          <p:nvPr/>
        </p:nvSpPr>
        <p:spPr>
          <a:xfrm>
            <a:off x="260400" y="2470375"/>
            <a:ext cx="34095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A</a:t>
            </a:r>
            <a:endParaRPr/>
          </a:p>
        </p:txBody>
      </p:sp>
      <p:grpSp>
        <p:nvGrpSpPr>
          <p:cNvPr id="319" name="Google Shape;319;p40"/>
          <p:cNvGrpSpPr/>
          <p:nvPr/>
        </p:nvGrpSpPr>
        <p:grpSpPr>
          <a:xfrm>
            <a:off x="348184" y="2889508"/>
            <a:ext cx="3224953" cy="1938559"/>
            <a:chOff x="3920175" y="1800600"/>
            <a:chExt cx="5155800" cy="3275700"/>
          </a:xfrm>
        </p:grpSpPr>
        <p:sp>
          <p:nvSpPr>
            <p:cNvPr id="320" name="Google Shape;320;p40"/>
            <p:cNvSpPr/>
            <p:nvPr/>
          </p:nvSpPr>
          <p:spPr>
            <a:xfrm>
              <a:off x="3920175" y="1800600"/>
              <a:ext cx="5155800" cy="3275700"/>
            </a:xfrm>
            <a:prstGeom prst="rect">
              <a:avLst/>
            </a:prstGeom>
            <a:solidFill>
              <a:srgbClr val="90A4AE">
                <a:alpha val="57540"/>
              </a:srgbClr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21" name="Google Shape;321;p40"/>
            <p:cNvSpPr/>
            <p:nvPr/>
          </p:nvSpPr>
          <p:spPr>
            <a:xfrm rot="-5400000">
              <a:off x="3976857" y="3438905"/>
              <a:ext cx="1439400" cy="12447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2857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5470825" y="3448225"/>
              <a:ext cx="1693800" cy="1212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5470825" y="4000650"/>
              <a:ext cx="1693800" cy="1212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5470825" y="4553075"/>
              <a:ext cx="1693800" cy="1212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25" name="Google Shape;325;p40"/>
            <p:cNvSpPr txBox="1"/>
            <p:nvPr/>
          </p:nvSpPr>
          <p:spPr>
            <a:xfrm>
              <a:off x="4356275" y="3842850"/>
              <a:ext cx="9264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Service</a:t>
              </a:r>
              <a:endParaRPr sz="800"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7355025" y="2758050"/>
              <a:ext cx="1619400" cy="21921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Deployment</a:t>
              </a:r>
              <a:endParaRPr sz="800"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7490925" y="3321625"/>
              <a:ext cx="1347600" cy="3744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Pod</a:t>
              </a:r>
              <a:endParaRPr sz="800"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7490925" y="3874038"/>
              <a:ext cx="1347600" cy="3744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Pod</a:t>
              </a:r>
              <a:endParaRPr sz="800"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7490925" y="4426475"/>
              <a:ext cx="1347600" cy="3744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Pod</a:t>
              </a:r>
              <a:endParaRPr sz="800"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8615375" y="3476725"/>
              <a:ext cx="138000" cy="64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8615375" y="4029150"/>
              <a:ext cx="138000" cy="64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8615375" y="4581575"/>
              <a:ext cx="138000" cy="64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33" name="Google Shape;333;p40"/>
            <p:cNvSpPr/>
            <p:nvPr/>
          </p:nvSpPr>
          <p:spPr>
            <a:xfrm rot="5394052">
              <a:off x="7544299" y="3383300"/>
              <a:ext cx="2427304" cy="64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7083125" y="1951575"/>
              <a:ext cx="1891200" cy="374400"/>
            </a:xfrm>
            <a:prstGeom prst="rect">
              <a:avLst/>
            </a:prstGeom>
            <a:solidFill>
              <a:srgbClr val="EA9999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ConfigMaps / Secrets</a:t>
              </a:r>
              <a:endParaRPr sz="800"/>
            </a:p>
          </p:txBody>
        </p:sp>
      </p:grpSp>
      <p:sp>
        <p:nvSpPr>
          <p:cNvPr id="335" name="Google Shape;335;p40"/>
          <p:cNvSpPr txBox="1">
            <a:spLocks noGrp="1"/>
          </p:cNvSpPr>
          <p:nvPr>
            <p:ph type="body" idx="1"/>
          </p:nvPr>
        </p:nvSpPr>
        <p:spPr>
          <a:xfrm>
            <a:off x="181950" y="503750"/>
            <a:ext cx="27096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Resource Quotas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CPU / Memory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Object counts</a:t>
            </a:r>
            <a:endParaRPr/>
          </a:p>
        </p:txBody>
      </p:sp>
      <p:sp>
        <p:nvSpPr>
          <p:cNvPr id="336" name="Google Shape;336;p40"/>
          <p:cNvSpPr/>
          <p:nvPr/>
        </p:nvSpPr>
        <p:spPr>
          <a:xfrm>
            <a:off x="3758375" y="2470375"/>
            <a:ext cx="34095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B</a:t>
            </a:r>
            <a:endParaRPr/>
          </a:p>
        </p:txBody>
      </p:sp>
      <p:grpSp>
        <p:nvGrpSpPr>
          <p:cNvPr id="337" name="Google Shape;337;p40"/>
          <p:cNvGrpSpPr/>
          <p:nvPr/>
        </p:nvGrpSpPr>
        <p:grpSpPr>
          <a:xfrm>
            <a:off x="3850659" y="2889508"/>
            <a:ext cx="3224953" cy="1938559"/>
            <a:chOff x="3920175" y="1800600"/>
            <a:chExt cx="5155800" cy="3275700"/>
          </a:xfrm>
        </p:grpSpPr>
        <p:sp>
          <p:nvSpPr>
            <p:cNvPr id="338" name="Google Shape;338;p40"/>
            <p:cNvSpPr/>
            <p:nvPr/>
          </p:nvSpPr>
          <p:spPr>
            <a:xfrm>
              <a:off x="3920175" y="1800600"/>
              <a:ext cx="5155800" cy="3275700"/>
            </a:xfrm>
            <a:prstGeom prst="rect">
              <a:avLst/>
            </a:prstGeom>
            <a:solidFill>
              <a:srgbClr val="90A4AE">
                <a:alpha val="57540"/>
              </a:srgbClr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39" name="Google Shape;339;p40"/>
            <p:cNvSpPr/>
            <p:nvPr/>
          </p:nvSpPr>
          <p:spPr>
            <a:xfrm rot="-5400000">
              <a:off x="3976857" y="3438905"/>
              <a:ext cx="1439400" cy="12447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2857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470825" y="3448225"/>
              <a:ext cx="1693800" cy="1212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5470825" y="4000650"/>
              <a:ext cx="1693800" cy="1212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5470825" y="4553075"/>
              <a:ext cx="1693800" cy="1212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43" name="Google Shape;343;p40"/>
            <p:cNvSpPr txBox="1"/>
            <p:nvPr/>
          </p:nvSpPr>
          <p:spPr>
            <a:xfrm>
              <a:off x="4356275" y="3842850"/>
              <a:ext cx="9264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Service</a:t>
              </a:r>
              <a:endParaRPr sz="800"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7355025" y="2758050"/>
              <a:ext cx="1619400" cy="21921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Deployment</a:t>
              </a:r>
              <a:endParaRPr sz="800"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7490925" y="3321625"/>
              <a:ext cx="1347600" cy="3744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Pod</a:t>
              </a:r>
              <a:endParaRPr sz="800"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7490925" y="3874038"/>
              <a:ext cx="1347600" cy="3744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Pod</a:t>
              </a:r>
              <a:endParaRPr sz="800"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7490925" y="4426475"/>
              <a:ext cx="1347600" cy="374400"/>
            </a:xfrm>
            <a:prstGeom prst="rect">
              <a:avLst/>
            </a:prstGeom>
            <a:solidFill>
              <a:srgbClr val="B6D7A8"/>
            </a:solidFill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Pod</a:t>
              </a:r>
              <a:endParaRPr sz="800"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8615375" y="3476725"/>
              <a:ext cx="138000" cy="64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8615375" y="4029150"/>
              <a:ext cx="138000" cy="64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8615375" y="4581575"/>
              <a:ext cx="138000" cy="64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51" name="Google Shape;351;p40"/>
            <p:cNvSpPr/>
            <p:nvPr/>
          </p:nvSpPr>
          <p:spPr>
            <a:xfrm rot="5394052">
              <a:off x="7544299" y="3383300"/>
              <a:ext cx="2427304" cy="642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7083125" y="1951575"/>
              <a:ext cx="1891200" cy="374400"/>
            </a:xfrm>
            <a:prstGeom prst="rect">
              <a:avLst/>
            </a:prstGeom>
            <a:solidFill>
              <a:srgbClr val="EA9999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ConfigMaps / Secrets</a:t>
              </a:r>
              <a:endParaRPr sz="800"/>
            </a:p>
          </p:txBody>
        </p:sp>
      </p:grpSp>
      <p:sp>
        <p:nvSpPr>
          <p:cNvPr id="353" name="Google Shape;353;p40"/>
          <p:cNvSpPr/>
          <p:nvPr/>
        </p:nvSpPr>
        <p:spPr>
          <a:xfrm>
            <a:off x="7256350" y="2470375"/>
            <a:ext cx="3429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7687725" y="2470375"/>
            <a:ext cx="3429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0"/>
          <p:cNvSpPr/>
          <p:nvPr/>
        </p:nvSpPr>
        <p:spPr>
          <a:xfrm>
            <a:off x="8119100" y="2470375"/>
            <a:ext cx="3429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0"/>
          <p:cNvSpPr/>
          <p:nvPr/>
        </p:nvSpPr>
        <p:spPr>
          <a:xfrm>
            <a:off x="8550475" y="2470375"/>
            <a:ext cx="342900" cy="24861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body" idx="1"/>
          </p:nvPr>
        </p:nvSpPr>
        <p:spPr>
          <a:xfrm>
            <a:off x="3382675" y="503750"/>
            <a:ext cx="25764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Resource Isolation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Naming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Scheduling</a:t>
            </a:r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body" idx="1"/>
          </p:nvPr>
        </p:nvSpPr>
        <p:spPr>
          <a:xfrm>
            <a:off x="6617550" y="549225"/>
            <a:ext cx="23427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Security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RBAC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Network Policy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8</a:t>
            </a:r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dirty="0"/>
              <a:t>“Kubernetes Ingress”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365" name="Google Shape;365;p41"/>
          <p:cNvPicPr preferRelativeResize="0"/>
          <p:nvPr/>
        </p:nvPicPr>
        <p:blipFill rotWithShape="1">
          <a:blip r:embed="rId3">
            <a:alphaModFix/>
          </a:blip>
          <a:srcRect l="14387" r="14387"/>
          <a:stretch/>
        </p:blipFill>
        <p:spPr>
          <a:xfrm>
            <a:off x="3849925" y="0"/>
            <a:ext cx="5294074" cy="49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to Pod selector</a:t>
            </a:r>
            <a:endParaRPr/>
          </a:p>
        </p:txBody>
      </p:sp>
      <p:sp>
        <p:nvSpPr>
          <p:cNvPr id="371" name="Google Shape;37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ports: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port: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protocol: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targetPort: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ClusterIP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creationTimestamp: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resources: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dnsPolicy: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ClusterFirst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restartPolicy: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438150" y="3581400"/>
            <a:ext cx="2000400" cy="405600"/>
          </a:xfrm>
          <a:prstGeom prst="rect">
            <a:avLst/>
          </a:prstGeom>
          <a:solidFill>
            <a:srgbClr val="FFFF00">
              <a:alpha val="43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2"/>
          <p:cNvSpPr/>
          <p:nvPr/>
        </p:nvSpPr>
        <p:spPr>
          <a:xfrm>
            <a:off x="4832400" y="2095500"/>
            <a:ext cx="2000400" cy="405600"/>
          </a:xfrm>
          <a:prstGeom prst="rect">
            <a:avLst/>
          </a:prstGeom>
          <a:solidFill>
            <a:srgbClr val="FFFF00">
              <a:alpha val="43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5" name="Google Shape;375;p42"/>
          <p:cNvCxnSpPr/>
          <p:nvPr/>
        </p:nvCxnSpPr>
        <p:spPr>
          <a:xfrm rot="10800000" flipH="1">
            <a:off x="2546225" y="2560800"/>
            <a:ext cx="2203200" cy="1050600"/>
          </a:xfrm>
          <a:prstGeom prst="straightConnector1">
            <a:avLst/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to Pod selector</a:t>
            </a:r>
            <a:endParaRPr/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2"/>
          </p:nvPr>
        </p:nvSpPr>
        <p:spPr>
          <a:xfrm>
            <a:off x="4832400" y="180925"/>
            <a:ext cx="3999900" cy="2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creationTimestamp: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version: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  -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nginx:1.16.0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" name="Google Shape;38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version: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ClusterIP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43"/>
          <p:cNvSpPr txBox="1">
            <a:spLocks noGrp="1"/>
          </p:cNvSpPr>
          <p:nvPr>
            <p:ph type="body" idx="2"/>
          </p:nvPr>
        </p:nvSpPr>
        <p:spPr>
          <a:xfrm>
            <a:off x="4832400" y="2819400"/>
            <a:ext cx="39999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creationTimestamp: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version: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2.0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nginx:1.17.2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3"/>
          <p:cNvSpPr/>
          <p:nvPr/>
        </p:nvSpPr>
        <p:spPr>
          <a:xfrm>
            <a:off x="4772025" y="1295400"/>
            <a:ext cx="2000400" cy="152400"/>
          </a:xfrm>
          <a:prstGeom prst="rect">
            <a:avLst/>
          </a:prstGeom>
          <a:solidFill>
            <a:srgbClr val="FFFF00">
              <a:alpha val="43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5" name="Google Shape;385;p43"/>
          <p:cNvCxnSpPr/>
          <p:nvPr/>
        </p:nvCxnSpPr>
        <p:spPr>
          <a:xfrm rot="10800000" flipH="1">
            <a:off x="2480550" y="1539275"/>
            <a:ext cx="2239800" cy="1933500"/>
          </a:xfrm>
          <a:prstGeom prst="straightConnector1">
            <a:avLst/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p43"/>
          <p:cNvSpPr/>
          <p:nvPr/>
        </p:nvSpPr>
        <p:spPr>
          <a:xfrm>
            <a:off x="4772025" y="3943350"/>
            <a:ext cx="2000400" cy="152400"/>
          </a:xfrm>
          <a:prstGeom prst="rect">
            <a:avLst/>
          </a:prstGeom>
          <a:solidFill>
            <a:srgbClr val="00E4FF">
              <a:alpha val="39660"/>
            </a:srgbClr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3"/>
          <p:cNvSpPr/>
          <p:nvPr/>
        </p:nvSpPr>
        <p:spPr>
          <a:xfrm>
            <a:off x="438150" y="3581400"/>
            <a:ext cx="2000400" cy="152400"/>
          </a:xfrm>
          <a:prstGeom prst="rect">
            <a:avLst/>
          </a:prstGeom>
          <a:solidFill>
            <a:srgbClr val="FFFF00">
              <a:alpha val="43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to Pod selector</a:t>
            </a: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version: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2.0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ClusterIP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" name="Google Shape;394;p44"/>
          <p:cNvSpPr txBox="1">
            <a:spLocks noGrp="1"/>
          </p:cNvSpPr>
          <p:nvPr>
            <p:ph type="body" idx="2"/>
          </p:nvPr>
        </p:nvSpPr>
        <p:spPr>
          <a:xfrm>
            <a:off x="4832400" y="180925"/>
            <a:ext cx="3999900" cy="2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creationTimestamp: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version: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  -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nginx:1.16.0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2"/>
          </p:nvPr>
        </p:nvSpPr>
        <p:spPr>
          <a:xfrm>
            <a:off x="4832400" y="2819400"/>
            <a:ext cx="3999900" cy="22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creationTimestamp: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version: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2.0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  -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nginx:1.17.2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44"/>
          <p:cNvSpPr/>
          <p:nvPr/>
        </p:nvSpPr>
        <p:spPr>
          <a:xfrm>
            <a:off x="4772025" y="3943350"/>
            <a:ext cx="2000400" cy="152400"/>
          </a:xfrm>
          <a:prstGeom prst="rect">
            <a:avLst/>
          </a:prstGeom>
          <a:solidFill>
            <a:srgbClr val="6FA8DC">
              <a:alpha val="37430"/>
            </a:srgbClr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4"/>
          <p:cNvSpPr/>
          <p:nvPr/>
        </p:nvSpPr>
        <p:spPr>
          <a:xfrm>
            <a:off x="438150" y="3581400"/>
            <a:ext cx="2000400" cy="152400"/>
          </a:xfrm>
          <a:prstGeom prst="rect">
            <a:avLst/>
          </a:prstGeom>
          <a:solidFill>
            <a:srgbClr val="6FA8DC">
              <a:alpha val="37430"/>
            </a:srgbClr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44"/>
          <p:cNvCxnSpPr/>
          <p:nvPr/>
        </p:nvCxnSpPr>
        <p:spPr>
          <a:xfrm>
            <a:off x="2582700" y="3647875"/>
            <a:ext cx="2072100" cy="284400"/>
          </a:xfrm>
          <a:prstGeom prst="straightConnector1">
            <a:avLst/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44"/>
          <p:cNvCxnSpPr/>
          <p:nvPr/>
        </p:nvCxnSpPr>
        <p:spPr>
          <a:xfrm rot="10800000" flipH="1">
            <a:off x="2480550" y="1539275"/>
            <a:ext cx="2239800" cy="1933500"/>
          </a:xfrm>
          <a:prstGeom prst="straightConnector1">
            <a:avLst/>
          </a:prstGeom>
          <a:noFill/>
          <a:ln w="38100" cap="flat" cmpd="sng">
            <a:solidFill>
              <a:srgbClr val="5A6F7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0" name="Google Shape;400;p44"/>
          <p:cNvSpPr/>
          <p:nvPr/>
        </p:nvSpPr>
        <p:spPr>
          <a:xfrm>
            <a:off x="3243225" y="2043700"/>
            <a:ext cx="828900" cy="828900"/>
          </a:xfrm>
          <a:prstGeom prst="mathMultiply">
            <a:avLst>
              <a:gd name="adj1" fmla="val 23520"/>
            </a:avLst>
          </a:prstGeom>
          <a:solidFill>
            <a:srgbClr val="EA9999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4"/>
          <p:cNvSpPr/>
          <p:nvPr/>
        </p:nvSpPr>
        <p:spPr>
          <a:xfrm>
            <a:off x="4772025" y="1295400"/>
            <a:ext cx="2000400" cy="152400"/>
          </a:xfrm>
          <a:prstGeom prst="rect">
            <a:avLst/>
          </a:prstGeom>
          <a:solidFill>
            <a:srgbClr val="FFFF00">
              <a:alpha val="43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to Service selector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94100" cy="3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extensions/v1beta1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Ingress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blue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green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rules: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host: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blue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green.127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1.xip.io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http: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paths: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path: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backend: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serviceName: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servicePort: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Google Shape;408;p45"/>
          <p:cNvSpPr txBox="1">
            <a:spLocks noGrp="1"/>
          </p:cNvSpPr>
          <p:nvPr>
            <p:ph type="body" idx="2"/>
          </p:nvPr>
        </p:nvSpPr>
        <p:spPr>
          <a:xfrm>
            <a:off x="6127800" y="1152475"/>
            <a:ext cx="246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ports: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port: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protocol: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targetPort: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run: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00E4FF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ClusterIP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4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Google Shape;409;p45"/>
          <p:cNvSpPr/>
          <p:nvPr/>
        </p:nvSpPr>
        <p:spPr>
          <a:xfrm>
            <a:off x="1428750" y="3581400"/>
            <a:ext cx="2000400" cy="405600"/>
          </a:xfrm>
          <a:prstGeom prst="rect">
            <a:avLst/>
          </a:prstGeom>
          <a:solidFill>
            <a:srgbClr val="FFFF00">
              <a:alpha val="43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5"/>
          <p:cNvSpPr/>
          <p:nvPr/>
        </p:nvSpPr>
        <p:spPr>
          <a:xfrm>
            <a:off x="6127800" y="2341925"/>
            <a:ext cx="2160300" cy="173700"/>
          </a:xfrm>
          <a:prstGeom prst="rect">
            <a:avLst/>
          </a:prstGeom>
          <a:solidFill>
            <a:srgbClr val="FFFF00">
              <a:alpha val="43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1" name="Google Shape;411;p45"/>
          <p:cNvCxnSpPr/>
          <p:nvPr/>
        </p:nvCxnSpPr>
        <p:spPr>
          <a:xfrm rot="10800000" flipH="1">
            <a:off x="3552975" y="2475925"/>
            <a:ext cx="2465400" cy="1107600"/>
          </a:xfrm>
          <a:prstGeom prst="straightConnector1">
            <a:avLst/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2" name="Google Shape;412;p45"/>
          <p:cNvSpPr/>
          <p:nvPr/>
        </p:nvSpPr>
        <p:spPr>
          <a:xfrm>
            <a:off x="6127800" y="2942875"/>
            <a:ext cx="2160300" cy="173700"/>
          </a:xfrm>
          <a:prstGeom prst="rect">
            <a:avLst/>
          </a:prstGeom>
          <a:solidFill>
            <a:srgbClr val="FFFF00">
              <a:alpha val="43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3" name="Google Shape;413;p45"/>
          <p:cNvCxnSpPr/>
          <p:nvPr/>
        </p:nvCxnSpPr>
        <p:spPr>
          <a:xfrm rot="10800000" flipH="1">
            <a:off x="3552225" y="3055375"/>
            <a:ext cx="2463000" cy="728100"/>
          </a:xfrm>
          <a:prstGeom prst="straightConnector1">
            <a:avLst/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Labs</a:t>
            </a:r>
            <a:endParaRPr dirty="0"/>
          </a:p>
        </p:txBody>
      </p:sp>
      <p:sp>
        <p:nvSpPr>
          <p:cNvPr id="419" name="Google Shape;41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/>
          </a:blip>
          <a:srcRect t="3201" b="3201"/>
          <a:stretch/>
        </p:blipFill>
        <p:spPr>
          <a:xfrm>
            <a:off x="5651725" y="1"/>
            <a:ext cx="3492274" cy="32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next</a:t>
            </a: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Configuration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Environment Variables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ConfigMaps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Secrets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Docker Desktop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Simple to provision local Kubernetes environment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https://github.com/frayer/kubernetes-patterns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https://www.katacoda.com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Udemy CKAD Course is excellent!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https://www.udemy.com/course/certified-kubernetes-application-developer/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by doing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3766" y="1193894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3941180" y="714735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3447808" y="1505433"/>
            <a:ext cx="2285999" cy="253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87" y="1535816"/>
            <a:ext cx="371837" cy="36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>
            <a:spLocks noGrp="1"/>
          </p:cNvSpPr>
          <p:nvPr>
            <p:ph type="ctrTitle"/>
          </p:nvPr>
        </p:nvSpPr>
        <p:spPr>
          <a:xfrm>
            <a:off x="708250" y="1180875"/>
            <a:ext cx="7801500" cy="11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38" name="Google Shape;438;p49"/>
          <p:cNvSpPr txBox="1">
            <a:spLocks noGrp="1"/>
          </p:cNvSpPr>
          <p:nvPr>
            <p:ph type="subTitle" idx="1"/>
          </p:nvPr>
        </p:nvSpPr>
        <p:spPr>
          <a:xfrm>
            <a:off x="2720250" y="2994975"/>
            <a:ext cx="6133800" cy="20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Barry Tarlton  - btarlton@gmail.com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https://github.com/javaplus/DockerDojo</a:t>
            </a:r>
            <a:endParaRPr lang="en-US" sz="1800" u="sng" dirty="0">
              <a:solidFill>
                <a:schemeClr val="hlink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u="sng" dirty="0">
              <a:solidFill>
                <a:schemeClr val="hlink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</a:rPr>
              <a:t>https://github.com/javaplus/KubernetesDojo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9" name="Google Shape;4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525" y="2994974"/>
            <a:ext cx="1242125" cy="1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3766" y="1193894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3941180" y="714735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3447808" y="1505433"/>
            <a:ext cx="2285999" cy="253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87" y="1535816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3478193" y="2188127"/>
            <a:ext cx="2259956" cy="1559830"/>
            <a:chOff x="4637590" y="2917502"/>
            <a:chExt cx="3013275" cy="207977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7" y="4627944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65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3766" y="1193894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3941180" y="714735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3447808" y="1505433"/>
            <a:ext cx="2285999" cy="253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87" y="1535816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4085863" y="1963867"/>
            <a:ext cx="1073552" cy="1220225"/>
            <a:chOff x="4637590" y="2917502"/>
            <a:chExt cx="3013275" cy="283778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8" y="4627945"/>
              <a:ext cx="2743199" cy="1127341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761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65FC739-7406-4CE8-9F19-C588D804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3766" y="1193894"/>
            <a:ext cx="2524186" cy="33774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AB3B00-5884-4B32-8C0C-F3EB7351AD91}"/>
              </a:ext>
            </a:extLst>
          </p:cNvPr>
          <p:cNvSpPr txBox="1"/>
          <p:nvPr/>
        </p:nvSpPr>
        <p:spPr>
          <a:xfrm>
            <a:off x="3941180" y="714735"/>
            <a:ext cx="163058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300" b="1" kern="1200">
                <a:latin typeface="Calibri" panose="020F0502020204030204"/>
                <a:ea typeface="+mn-ea"/>
                <a:cs typeface="+mn-cs"/>
              </a:rPr>
              <a:t>Server</a:t>
            </a:r>
            <a:endParaRPr lang="en-US" sz="3000" b="1" kern="1200"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A6EDF-00D2-4A2F-A0A8-C64DD205FCB8}"/>
              </a:ext>
            </a:extLst>
          </p:cNvPr>
          <p:cNvSpPr txBox="1"/>
          <p:nvPr/>
        </p:nvSpPr>
        <p:spPr>
          <a:xfrm>
            <a:off x="2847463" y="112943"/>
            <a:ext cx="39455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buClrTx/>
            </a:pPr>
            <a:r>
              <a:rPr lang="en-US" sz="3600" b="1" kern="120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Pre-Container Days</a:t>
            </a:r>
            <a:endParaRPr lang="en-US" sz="3600" b="1" kern="1200">
              <a:solidFill>
                <a:srgbClr val="FF0000"/>
              </a:solidFill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6246E6-C6D4-46D2-B912-80ABE0072CF2}"/>
              </a:ext>
            </a:extLst>
          </p:cNvPr>
          <p:cNvSpPr/>
          <p:nvPr/>
        </p:nvSpPr>
        <p:spPr>
          <a:xfrm>
            <a:off x="3447808" y="1505433"/>
            <a:ext cx="2285999" cy="296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r>
              <a:rPr lang="en-US" sz="1800" kern="1200">
                <a:solidFill>
                  <a:srgbClr val="FFFFFF"/>
                </a:solidFill>
                <a:latin typeface="Calibri" panose="020F0502020204030204"/>
                <a:cs typeface="Calibri"/>
              </a:rPr>
              <a:t>Operating System</a:t>
            </a: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8B8A686-C1C4-47D7-A3D0-CCA013C1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87" y="1535816"/>
            <a:ext cx="371837" cy="3646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5E25C7-795B-44CB-8425-567822BF5753}"/>
              </a:ext>
            </a:extLst>
          </p:cNvPr>
          <p:cNvGrpSpPr/>
          <p:nvPr/>
        </p:nvGrpSpPr>
        <p:grpSpPr>
          <a:xfrm>
            <a:off x="4085863" y="1963867"/>
            <a:ext cx="1073552" cy="1220225"/>
            <a:chOff x="4637590" y="2917502"/>
            <a:chExt cx="3013275" cy="2837784"/>
          </a:xfrm>
        </p:grpSpPr>
        <p:pic>
          <p:nvPicPr>
            <p:cNvPr id="8" name="Picture 7" descr="Application Code">
              <a:extLst>
                <a:ext uri="{FF2B5EF4-FFF2-40B4-BE49-F238E27FC236}">
                  <a16:creationId xmlns:a16="http://schemas.microsoft.com/office/drawing/2014/main" id="{54E47637-2A82-4466-8ECF-08A64139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7590" y="2917502"/>
              <a:ext cx="3013275" cy="16981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534C67F-A3F2-481F-B5B5-B824A29EDB27}"/>
                </a:ext>
              </a:extLst>
            </p:cNvPr>
            <p:cNvSpPr txBox="1"/>
            <p:nvPr/>
          </p:nvSpPr>
          <p:spPr>
            <a:xfrm>
              <a:off x="4753338" y="4627945"/>
              <a:ext cx="2743199" cy="1127341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buClrTx/>
              </a:pPr>
              <a:r>
                <a:rPr lang="en-US" sz="1350">
                  <a:solidFill>
                    <a:srgbClr val="FFFFFF"/>
                  </a:solidFill>
                  <a:latin typeface="Calibri" panose="020F0502020204030204"/>
                </a:rPr>
                <a:t>Application Code</a:t>
              </a:r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416E5B0-D465-45EC-9146-4DEF190A7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962" y="3343637"/>
            <a:ext cx="707231" cy="8001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EB12BA7-7AB6-4938-BDE6-C7A33E334F69}"/>
              </a:ext>
            </a:extLst>
          </p:cNvPr>
          <p:cNvSpPr txBox="1"/>
          <p:nvPr/>
        </p:nvSpPr>
        <p:spPr>
          <a:xfrm>
            <a:off x="4132888" y="4043452"/>
            <a:ext cx="977330" cy="27699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buClrTx/>
            </a:pPr>
            <a:r>
              <a:rPr lang="en-US" sz="1350">
                <a:solidFill>
                  <a:srgbClr val="FFFFFF"/>
                </a:solidFill>
                <a:latin typeface="Calibri" panose="020F0502020204030204"/>
              </a:rPr>
              <a:t>Config Files</a:t>
            </a:r>
          </a:p>
        </p:txBody>
      </p:sp>
    </p:spTree>
    <p:extLst>
      <p:ext uri="{BB962C8B-B14F-4D97-AF65-F5344CB8AC3E}">
        <p14:creationId xmlns:p14="http://schemas.microsoft.com/office/powerpoint/2010/main" val="233836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NW Blues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1C57A5"/>
      </a:accent1>
      <a:accent2>
        <a:srgbClr val="003B5C"/>
      </a:accent2>
      <a:accent3>
        <a:srgbClr val="326295"/>
      </a:accent3>
      <a:accent4>
        <a:srgbClr val="5E9CAE"/>
      </a:accent4>
      <a:accent5>
        <a:srgbClr val="007D8A"/>
      </a:accent5>
      <a:accent6>
        <a:srgbClr val="279989"/>
      </a:accent6>
      <a:hlink>
        <a:srgbClr val="5BC6E8"/>
      </a:hlink>
      <a:folHlink>
        <a:srgbClr val="30CDD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1894</Words>
  <Application>Microsoft Office PowerPoint</Application>
  <PresentationFormat>On-screen Show (16:9)</PresentationFormat>
  <Paragraphs>532</Paragraphs>
  <Slides>60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Times New Roman</vt:lpstr>
      <vt:lpstr>Calibri Light</vt:lpstr>
      <vt:lpstr>Wingdings</vt:lpstr>
      <vt:lpstr>Aharoni</vt:lpstr>
      <vt:lpstr>Courier New</vt:lpstr>
      <vt:lpstr>open sans</vt:lpstr>
      <vt:lpstr>Calibri</vt:lpstr>
      <vt:lpstr>Roboto Mono</vt:lpstr>
      <vt:lpstr>lekton</vt:lpstr>
      <vt:lpstr>Oswald</vt:lpstr>
      <vt:lpstr>Arial</vt:lpstr>
      <vt:lpstr>Average</vt:lpstr>
      <vt:lpstr>Slate</vt:lpstr>
      <vt:lpstr>Office Theme</vt:lpstr>
      <vt:lpstr>Docker and Kubernetes Dojo</vt:lpstr>
      <vt:lpstr>Rough Agenda</vt:lpstr>
      <vt:lpstr>Better Way to Deploy Code Using Containers!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Container Initiative (https://opencontainers.org/)</vt:lpstr>
      <vt:lpstr>PowerPoint Presentation</vt:lpstr>
      <vt:lpstr>NOTE ON LABS</vt:lpstr>
      <vt:lpstr>Time for Our FIRST LAB </vt:lpstr>
      <vt:lpstr>Lab 1 Debrief</vt:lpstr>
      <vt:lpstr>Volume Mounts</vt:lpstr>
      <vt:lpstr>Volume Mounts</vt:lpstr>
      <vt:lpstr>Labs</vt:lpstr>
      <vt:lpstr>Why Kubernetes?</vt:lpstr>
      <vt:lpstr>Take what runs well locally on a single machine with "docker run …" and do the same reliably and securely across a distributed cluster of potentially hundreds of machines</vt:lpstr>
      <vt:lpstr>Container Scheduling and Orchestration </vt:lpstr>
      <vt:lpstr>Container Scheduling and Orchestration </vt:lpstr>
      <vt:lpstr>Labs</vt:lpstr>
      <vt:lpstr>POD </vt:lpstr>
      <vt:lpstr>Labs</vt:lpstr>
      <vt:lpstr>Kubernetes Deployments</vt:lpstr>
      <vt:lpstr>Kubernetes Deployments</vt:lpstr>
      <vt:lpstr>Kubectl syntax</vt:lpstr>
      <vt:lpstr>Let’s DO it Together</vt:lpstr>
      <vt:lpstr>Kubernetes Deployment Manifest</vt:lpstr>
      <vt:lpstr>Kubernetes Networking</vt:lpstr>
      <vt:lpstr>Deploying to the Cloud</vt:lpstr>
      <vt:lpstr>Lab Time</vt:lpstr>
      <vt:lpstr>Kubernetes Services and Ingress</vt:lpstr>
      <vt:lpstr>The big picture ...</vt:lpstr>
      <vt:lpstr>The big picture … Namespaces</vt:lpstr>
      <vt:lpstr>Lab 8</vt:lpstr>
      <vt:lpstr>Service to Pod selector</vt:lpstr>
      <vt:lpstr>Service to Pod selector</vt:lpstr>
      <vt:lpstr>Service to Pod selector</vt:lpstr>
      <vt:lpstr>Ingress to Service selector</vt:lpstr>
      <vt:lpstr>Labs</vt:lpstr>
      <vt:lpstr>Where to go next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&amp; Kubernetes  Learnathon</dc:title>
  <cp:lastModifiedBy>Barry Tarlton</cp:lastModifiedBy>
  <cp:revision>17</cp:revision>
  <dcterms:modified xsi:type="dcterms:W3CDTF">2023-01-15T16:08:12Z</dcterms:modified>
</cp:coreProperties>
</file>